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776" r:id="rId3"/>
  </p:sldMasterIdLst>
  <p:notesMasterIdLst>
    <p:notesMasterId r:id="rId28"/>
  </p:notesMasterIdLst>
  <p:handoutMasterIdLst>
    <p:handoutMasterId r:id="rId29"/>
  </p:handoutMasterIdLst>
  <p:sldIdLst>
    <p:sldId id="389" r:id="rId4"/>
    <p:sldId id="394" r:id="rId5"/>
    <p:sldId id="296" r:id="rId6"/>
    <p:sldId id="417" r:id="rId7"/>
    <p:sldId id="418" r:id="rId8"/>
    <p:sldId id="420" r:id="rId9"/>
    <p:sldId id="419" r:id="rId10"/>
    <p:sldId id="396" r:id="rId11"/>
    <p:sldId id="397" r:id="rId12"/>
    <p:sldId id="398" r:id="rId13"/>
    <p:sldId id="399" r:id="rId14"/>
    <p:sldId id="400" r:id="rId15"/>
    <p:sldId id="402" r:id="rId16"/>
    <p:sldId id="355" r:id="rId17"/>
    <p:sldId id="409" r:id="rId18"/>
    <p:sldId id="411" r:id="rId19"/>
    <p:sldId id="385" r:id="rId20"/>
    <p:sldId id="412" r:id="rId21"/>
    <p:sldId id="406" r:id="rId22"/>
    <p:sldId id="415" r:id="rId23"/>
    <p:sldId id="414" r:id="rId24"/>
    <p:sldId id="413" r:id="rId25"/>
    <p:sldId id="416"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hil Gyawali" initials="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DD5"/>
    <a:srgbClr val="0033CC"/>
    <a:srgbClr val="2DA9E1"/>
    <a:srgbClr val="05A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50086" autoAdjust="0"/>
  </p:normalViewPr>
  <p:slideViewPr>
    <p:cSldViewPr>
      <p:cViewPr varScale="1">
        <p:scale>
          <a:sx n="46" d="100"/>
          <a:sy n="46" d="100"/>
        </p:scale>
        <p:origin x="248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iagrams/_rels/data1.xml.rels><?xml version="1.0" encoding="UTF-8" standalone="yes"?>
<Relationships xmlns="http://schemas.openxmlformats.org/package/2006/relationships"><Relationship Id="rId1" Type="http://schemas.openxmlformats.org/officeDocument/2006/relationships/image" Target="../media/image35.png"/></Relationships>
</file>

<file path=ppt/diagrams/_rels/data7.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7.xml.rels><?xml version="1.0" encoding="UTF-8" standalone="yes"?>
<Relationships xmlns="http://schemas.openxmlformats.org/package/2006/relationships"><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0B6CC-509B-4514-89A2-9900B3FC39BD}" type="doc">
      <dgm:prSet loTypeId="urn:microsoft.com/office/officeart/2005/8/layout/radial2" loCatId="relationship" qsTypeId="urn:microsoft.com/office/officeart/2005/8/quickstyle/3d2" qsCatId="3D" csTypeId="urn:microsoft.com/office/officeart/2005/8/colors/accent1_2" csCatId="accent1" phldr="1"/>
      <dgm:spPr/>
      <dgm:t>
        <a:bodyPr/>
        <a:lstStyle/>
        <a:p>
          <a:endParaRPr lang="en-US"/>
        </a:p>
      </dgm:t>
    </dgm:pt>
    <dgm:pt modelId="{48381844-4C80-4C00-B700-80161BBCF375}">
      <dgm:prSet phldrT="[Text]" custT="1"/>
      <dgm:spPr/>
      <dgm:t>
        <a:bodyPr/>
        <a:lstStyle/>
        <a:p>
          <a:r>
            <a:rPr lang="en-US" sz="1600" dirty="0"/>
            <a:t>Integration of local communities into </a:t>
          </a:r>
          <a:r>
            <a:rPr lang="en-US" sz="1600" dirty="0" smtClean="0"/>
            <a:t>value </a:t>
          </a:r>
          <a:r>
            <a:rPr lang="en-US" sz="1600" dirty="0"/>
            <a:t>chain</a:t>
          </a:r>
        </a:p>
      </dgm:t>
    </dgm:pt>
    <dgm:pt modelId="{DA824406-71BE-4466-AB96-C81C271D22EC}" type="parTrans" cxnId="{4FD63AE9-267E-4CEF-88F4-25E34FB6C608}">
      <dgm:prSet/>
      <dgm:spPr/>
      <dgm:t>
        <a:bodyPr/>
        <a:lstStyle/>
        <a:p>
          <a:endParaRPr lang="en-US" sz="3600"/>
        </a:p>
      </dgm:t>
    </dgm:pt>
    <dgm:pt modelId="{1230A800-4E29-4E3F-889D-580666E36711}" type="sibTrans" cxnId="{4FD63AE9-267E-4CEF-88F4-25E34FB6C608}">
      <dgm:prSet/>
      <dgm:spPr/>
      <dgm:t>
        <a:bodyPr/>
        <a:lstStyle/>
        <a:p>
          <a:endParaRPr lang="en-US" sz="3600"/>
        </a:p>
      </dgm:t>
    </dgm:pt>
    <dgm:pt modelId="{E036839F-8F14-4991-9A23-99B9145ED562}">
      <dgm:prSet phldrT="[Text]" custT="1"/>
      <dgm:spPr/>
      <dgm:t>
        <a:bodyPr/>
        <a:lstStyle/>
        <a:p>
          <a:r>
            <a:rPr lang="en-US" sz="1400" dirty="0"/>
            <a:t>Networked/ Balanced governance</a:t>
          </a:r>
        </a:p>
      </dgm:t>
    </dgm:pt>
    <dgm:pt modelId="{56485E27-8678-41AA-9273-856C8F0774C8}" type="parTrans" cxnId="{0CA9D18A-C940-41E2-B146-8FED39D54772}">
      <dgm:prSet/>
      <dgm:spPr/>
      <dgm:t>
        <a:bodyPr/>
        <a:lstStyle/>
        <a:p>
          <a:endParaRPr lang="en-US" sz="3600"/>
        </a:p>
      </dgm:t>
    </dgm:pt>
    <dgm:pt modelId="{4E54DF64-2A5A-4C27-B7D8-078E27853F3E}" type="sibTrans" cxnId="{0CA9D18A-C940-41E2-B146-8FED39D54772}">
      <dgm:prSet/>
      <dgm:spPr/>
      <dgm:t>
        <a:bodyPr/>
        <a:lstStyle/>
        <a:p>
          <a:endParaRPr lang="en-US" sz="3600"/>
        </a:p>
      </dgm:t>
    </dgm:pt>
    <dgm:pt modelId="{A02F1518-439D-48B3-BA98-79667BB52864}" type="pres">
      <dgm:prSet presAssocID="{8B70B6CC-509B-4514-89A2-9900B3FC39BD}" presName="composite" presStyleCnt="0">
        <dgm:presLayoutVars>
          <dgm:chMax val="5"/>
          <dgm:dir/>
          <dgm:animLvl val="ctr"/>
          <dgm:resizeHandles val="exact"/>
        </dgm:presLayoutVars>
      </dgm:prSet>
      <dgm:spPr/>
      <dgm:t>
        <a:bodyPr/>
        <a:lstStyle/>
        <a:p>
          <a:endParaRPr lang="en-US"/>
        </a:p>
      </dgm:t>
    </dgm:pt>
    <dgm:pt modelId="{8CAA05A3-92F2-4DFE-B319-DD4B23A53818}" type="pres">
      <dgm:prSet presAssocID="{8B70B6CC-509B-4514-89A2-9900B3FC39BD}" presName="cycle" presStyleCnt="0"/>
      <dgm:spPr/>
      <dgm:t>
        <a:bodyPr/>
        <a:lstStyle/>
        <a:p>
          <a:endParaRPr lang="en-US"/>
        </a:p>
      </dgm:t>
    </dgm:pt>
    <dgm:pt modelId="{93CF94E3-DE64-4574-A010-E6FEC995EC82}" type="pres">
      <dgm:prSet presAssocID="{8B70B6CC-509B-4514-89A2-9900B3FC39BD}" presName="centerShape" presStyleCnt="0"/>
      <dgm:spPr/>
      <dgm:t>
        <a:bodyPr/>
        <a:lstStyle/>
        <a:p>
          <a:endParaRPr lang="en-US"/>
        </a:p>
      </dgm:t>
    </dgm:pt>
    <dgm:pt modelId="{B9BADD9D-8E71-4015-AC4E-E96DEC0F76B0}" type="pres">
      <dgm:prSet presAssocID="{8B70B6CC-509B-4514-89A2-9900B3FC39BD}" presName="connSite" presStyleLbl="node1" presStyleIdx="0" presStyleCnt="3"/>
      <dgm:spPr/>
      <dgm:t>
        <a:bodyPr/>
        <a:lstStyle/>
        <a:p>
          <a:endParaRPr lang="en-US"/>
        </a:p>
      </dgm:t>
    </dgm:pt>
    <dgm:pt modelId="{1644FC19-DB65-4572-ADDD-144153631D48}" type="pres">
      <dgm:prSet presAssocID="{8B70B6CC-509B-4514-89A2-9900B3FC39BD}" presName="visible" presStyleLbl="node1" presStyleIdx="0" presStyleCnt="3" custScaleX="247920" custScaleY="161312" custLinFactNeighborX="-56529" custLinFactNeighborY="-3726"/>
      <dgm:spPr>
        <a:prstGeom prst="roundRect">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00A6A218-18C4-452B-82A5-9C2960F9F23D}" type="pres">
      <dgm:prSet presAssocID="{DA824406-71BE-4466-AB96-C81C271D22EC}" presName="Name25" presStyleLbl="parChTrans1D1" presStyleIdx="0" presStyleCnt="2"/>
      <dgm:spPr/>
      <dgm:t>
        <a:bodyPr/>
        <a:lstStyle/>
        <a:p>
          <a:endParaRPr lang="en-US"/>
        </a:p>
      </dgm:t>
    </dgm:pt>
    <dgm:pt modelId="{814A0119-FC4D-4471-8735-B7E550F73ADB}" type="pres">
      <dgm:prSet presAssocID="{48381844-4C80-4C00-B700-80161BBCF375}" presName="node" presStyleCnt="0"/>
      <dgm:spPr/>
      <dgm:t>
        <a:bodyPr/>
        <a:lstStyle/>
        <a:p>
          <a:endParaRPr lang="en-US"/>
        </a:p>
      </dgm:t>
    </dgm:pt>
    <dgm:pt modelId="{D4D2ACC1-2026-440F-954E-AE9A034F64B1}" type="pres">
      <dgm:prSet presAssocID="{48381844-4C80-4C00-B700-80161BBCF375}" presName="parentNode" presStyleLbl="node1" presStyleIdx="1" presStyleCnt="3" custScaleX="516304" custScaleY="148851" custLinFactX="189197" custLinFactNeighborX="200000" custLinFactNeighborY="5285">
        <dgm:presLayoutVars>
          <dgm:chMax val="1"/>
          <dgm:bulletEnabled val="1"/>
        </dgm:presLayoutVars>
      </dgm:prSet>
      <dgm:spPr/>
      <dgm:t>
        <a:bodyPr/>
        <a:lstStyle/>
        <a:p>
          <a:endParaRPr lang="en-US"/>
        </a:p>
      </dgm:t>
    </dgm:pt>
    <dgm:pt modelId="{8477AC1E-6532-4CFB-88BF-20D5A20DDDD5}" type="pres">
      <dgm:prSet presAssocID="{48381844-4C80-4C00-B700-80161BBCF375}" presName="childNode" presStyleLbl="revTx" presStyleIdx="0" presStyleCnt="0">
        <dgm:presLayoutVars>
          <dgm:bulletEnabled val="1"/>
        </dgm:presLayoutVars>
      </dgm:prSet>
      <dgm:spPr/>
      <dgm:t>
        <a:bodyPr/>
        <a:lstStyle/>
        <a:p>
          <a:endParaRPr lang="en-US"/>
        </a:p>
      </dgm:t>
    </dgm:pt>
    <dgm:pt modelId="{27CEFEEC-C981-4956-831F-D8480B1D2B83}" type="pres">
      <dgm:prSet presAssocID="{56485E27-8678-41AA-9273-856C8F0774C8}" presName="Name25" presStyleLbl="parChTrans1D1" presStyleIdx="1" presStyleCnt="2"/>
      <dgm:spPr/>
      <dgm:t>
        <a:bodyPr/>
        <a:lstStyle/>
        <a:p>
          <a:endParaRPr lang="en-US"/>
        </a:p>
      </dgm:t>
    </dgm:pt>
    <dgm:pt modelId="{977218FC-D078-4594-969D-5C12B37ABC5E}" type="pres">
      <dgm:prSet presAssocID="{E036839F-8F14-4991-9A23-99B9145ED562}" presName="node" presStyleCnt="0"/>
      <dgm:spPr/>
      <dgm:t>
        <a:bodyPr/>
        <a:lstStyle/>
        <a:p>
          <a:endParaRPr lang="en-US"/>
        </a:p>
      </dgm:t>
    </dgm:pt>
    <dgm:pt modelId="{3885AC08-DE8C-40C8-88CA-F8DBA849989B}" type="pres">
      <dgm:prSet presAssocID="{E036839F-8F14-4991-9A23-99B9145ED562}" presName="parentNode" presStyleLbl="node1" presStyleIdx="2" presStyleCnt="3" custScaleX="433627" custScaleY="124013" custLinFactX="200000" custLinFactNeighborX="264373" custLinFactNeighborY="-12651">
        <dgm:presLayoutVars>
          <dgm:chMax val="1"/>
          <dgm:bulletEnabled val="1"/>
        </dgm:presLayoutVars>
      </dgm:prSet>
      <dgm:spPr/>
      <dgm:t>
        <a:bodyPr/>
        <a:lstStyle/>
        <a:p>
          <a:endParaRPr lang="en-US"/>
        </a:p>
      </dgm:t>
    </dgm:pt>
    <dgm:pt modelId="{2476C18E-6A64-43C6-AA34-4C801803EE27}" type="pres">
      <dgm:prSet presAssocID="{E036839F-8F14-4991-9A23-99B9145ED562}" presName="childNode" presStyleLbl="revTx" presStyleIdx="0" presStyleCnt="0">
        <dgm:presLayoutVars>
          <dgm:bulletEnabled val="1"/>
        </dgm:presLayoutVars>
      </dgm:prSet>
      <dgm:spPr/>
      <dgm:t>
        <a:bodyPr/>
        <a:lstStyle/>
        <a:p>
          <a:endParaRPr lang="en-US"/>
        </a:p>
      </dgm:t>
    </dgm:pt>
  </dgm:ptLst>
  <dgm:cxnLst>
    <dgm:cxn modelId="{BE99CCF1-E4EB-474C-9F39-3256D41D88BC}" type="presOf" srcId="{DA824406-71BE-4466-AB96-C81C271D22EC}" destId="{00A6A218-18C4-452B-82A5-9C2960F9F23D}" srcOrd="0" destOrd="0" presId="urn:microsoft.com/office/officeart/2005/8/layout/radial2"/>
    <dgm:cxn modelId="{D0467951-14DB-FA42-95A5-C51C3CD4B198}" type="presOf" srcId="{48381844-4C80-4C00-B700-80161BBCF375}" destId="{D4D2ACC1-2026-440F-954E-AE9A034F64B1}" srcOrd="0" destOrd="0" presId="urn:microsoft.com/office/officeart/2005/8/layout/radial2"/>
    <dgm:cxn modelId="{BE0C8B2B-C5FD-8A41-84AD-7C504C9905CC}" type="presOf" srcId="{8B70B6CC-509B-4514-89A2-9900B3FC39BD}" destId="{A02F1518-439D-48B3-BA98-79667BB52864}" srcOrd="0" destOrd="0" presId="urn:microsoft.com/office/officeart/2005/8/layout/radial2"/>
    <dgm:cxn modelId="{D2028CB8-D7E5-9845-8F86-3064E8177462}" type="presOf" srcId="{56485E27-8678-41AA-9273-856C8F0774C8}" destId="{27CEFEEC-C981-4956-831F-D8480B1D2B83}" srcOrd="0" destOrd="0" presId="urn:microsoft.com/office/officeart/2005/8/layout/radial2"/>
    <dgm:cxn modelId="{4FD63AE9-267E-4CEF-88F4-25E34FB6C608}" srcId="{8B70B6CC-509B-4514-89A2-9900B3FC39BD}" destId="{48381844-4C80-4C00-B700-80161BBCF375}" srcOrd="0" destOrd="0" parTransId="{DA824406-71BE-4466-AB96-C81C271D22EC}" sibTransId="{1230A800-4E29-4E3F-889D-580666E36711}"/>
    <dgm:cxn modelId="{1F95F560-2E75-754F-9FBE-C2A8BB4C5ED9}" type="presOf" srcId="{E036839F-8F14-4991-9A23-99B9145ED562}" destId="{3885AC08-DE8C-40C8-88CA-F8DBA849989B}" srcOrd="0" destOrd="0" presId="urn:microsoft.com/office/officeart/2005/8/layout/radial2"/>
    <dgm:cxn modelId="{0CA9D18A-C940-41E2-B146-8FED39D54772}" srcId="{8B70B6CC-509B-4514-89A2-9900B3FC39BD}" destId="{E036839F-8F14-4991-9A23-99B9145ED562}" srcOrd="1" destOrd="0" parTransId="{56485E27-8678-41AA-9273-856C8F0774C8}" sibTransId="{4E54DF64-2A5A-4C27-B7D8-078E27853F3E}"/>
    <dgm:cxn modelId="{D301ADF4-1822-B24A-8C51-D254325A56BF}" type="presParOf" srcId="{A02F1518-439D-48B3-BA98-79667BB52864}" destId="{8CAA05A3-92F2-4DFE-B319-DD4B23A53818}" srcOrd="0" destOrd="0" presId="urn:microsoft.com/office/officeart/2005/8/layout/radial2"/>
    <dgm:cxn modelId="{23B227E9-6841-C446-A900-B9C172CFFFFC}" type="presParOf" srcId="{8CAA05A3-92F2-4DFE-B319-DD4B23A53818}" destId="{93CF94E3-DE64-4574-A010-E6FEC995EC82}" srcOrd="0" destOrd="0" presId="urn:microsoft.com/office/officeart/2005/8/layout/radial2"/>
    <dgm:cxn modelId="{664A3439-4135-DA43-8AFB-41A576DF1948}" type="presParOf" srcId="{93CF94E3-DE64-4574-A010-E6FEC995EC82}" destId="{B9BADD9D-8E71-4015-AC4E-E96DEC0F76B0}" srcOrd="0" destOrd="0" presId="urn:microsoft.com/office/officeart/2005/8/layout/radial2"/>
    <dgm:cxn modelId="{3D49C703-A7D8-7B48-A0D9-4C2D226C623F}" type="presParOf" srcId="{93CF94E3-DE64-4574-A010-E6FEC995EC82}" destId="{1644FC19-DB65-4572-ADDD-144153631D48}" srcOrd="1" destOrd="0" presId="urn:microsoft.com/office/officeart/2005/8/layout/radial2"/>
    <dgm:cxn modelId="{8B401169-3FD1-974A-8BA2-170A7C70FBAD}" type="presParOf" srcId="{8CAA05A3-92F2-4DFE-B319-DD4B23A53818}" destId="{00A6A218-18C4-452B-82A5-9C2960F9F23D}" srcOrd="1" destOrd="0" presId="urn:microsoft.com/office/officeart/2005/8/layout/radial2"/>
    <dgm:cxn modelId="{ED424187-2050-6F4A-A05F-016262A65287}" type="presParOf" srcId="{8CAA05A3-92F2-4DFE-B319-DD4B23A53818}" destId="{814A0119-FC4D-4471-8735-B7E550F73ADB}" srcOrd="2" destOrd="0" presId="urn:microsoft.com/office/officeart/2005/8/layout/radial2"/>
    <dgm:cxn modelId="{3DE3A421-08E5-E24B-9466-86F31D28C61C}" type="presParOf" srcId="{814A0119-FC4D-4471-8735-B7E550F73ADB}" destId="{D4D2ACC1-2026-440F-954E-AE9A034F64B1}" srcOrd="0" destOrd="0" presId="urn:microsoft.com/office/officeart/2005/8/layout/radial2"/>
    <dgm:cxn modelId="{F3F28314-A3FD-1047-A414-311F8CB110CA}" type="presParOf" srcId="{814A0119-FC4D-4471-8735-B7E550F73ADB}" destId="{8477AC1E-6532-4CFB-88BF-20D5A20DDDD5}" srcOrd="1" destOrd="0" presId="urn:microsoft.com/office/officeart/2005/8/layout/radial2"/>
    <dgm:cxn modelId="{66521244-40C3-C04F-8C81-CB0AAC122D31}" type="presParOf" srcId="{8CAA05A3-92F2-4DFE-B319-DD4B23A53818}" destId="{27CEFEEC-C981-4956-831F-D8480B1D2B83}" srcOrd="3" destOrd="0" presId="urn:microsoft.com/office/officeart/2005/8/layout/radial2"/>
    <dgm:cxn modelId="{48F82E35-60FE-2E47-95CF-C6FB8E1525DD}" type="presParOf" srcId="{8CAA05A3-92F2-4DFE-B319-DD4B23A53818}" destId="{977218FC-D078-4594-969D-5C12B37ABC5E}" srcOrd="4" destOrd="0" presId="urn:microsoft.com/office/officeart/2005/8/layout/radial2"/>
    <dgm:cxn modelId="{4066989D-76C9-6946-AB5E-5AC71E4E5347}" type="presParOf" srcId="{977218FC-D078-4594-969D-5C12B37ABC5E}" destId="{3885AC08-DE8C-40C8-88CA-F8DBA849989B}" srcOrd="0" destOrd="0" presId="urn:microsoft.com/office/officeart/2005/8/layout/radial2"/>
    <dgm:cxn modelId="{DB1B9B15-E75E-3546-87E3-B25AB87FD5E4}" type="presParOf" srcId="{977218FC-D078-4594-969D-5C12B37ABC5E}" destId="{2476C18E-6A64-43C6-AA34-4C801803EE2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40972-9301-4876-A7CF-1941FCCFDDF2}" type="doc">
      <dgm:prSet loTypeId="urn:microsoft.com/office/officeart/2005/8/layout/arrow4" loCatId="relationship" qsTypeId="urn:microsoft.com/office/officeart/2005/8/quickstyle/3d2" qsCatId="3D" csTypeId="urn:microsoft.com/office/officeart/2005/8/colors/accent1_2" csCatId="accent1" phldr="1"/>
      <dgm:spPr/>
      <dgm:t>
        <a:bodyPr/>
        <a:lstStyle/>
        <a:p>
          <a:endParaRPr lang="en-US"/>
        </a:p>
      </dgm:t>
    </dgm:pt>
    <dgm:pt modelId="{D01DB0DF-C3C8-48DB-B727-0BD0C9B1DE7D}">
      <dgm:prSet phldrT="[Text]" custT="1"/>
      <dgm:spPr/>
      <dgm:t>
        <a:bodyPr/>
        <a:lstStyle/>
        <a:p>
          <a:r>
            <a:rPr lang="en-US" sz="1400" dirty="0">
              <a:sym typeface="Symbol"/>
            </a:rPr>
            <a:t></a:t>
          </a:r>
          <a:r>
            <a:rPr lang="en-US" sz="1400" dirty="0"/>
            <a:t>Investment </a:t>
          </a:r>
          <a:endParaRPr lang="en-US" sz="1400" dirty="0" smtClean="0"/>
        </a:p>
        <a:p>
          <a:r>
            <a:rPr lang="en-US" sz="1400" dirty="0" smtClean="0">
              <a:sym typeface="Symbol"/>
            </a:rPr>
            <a:t></a:t>
          </a:r>
          <a:r>
            <a:rPr lang="en-US" sz="1400" dirty="0"/>
            <a:t>Sustainable supply of raw material</a:t>
          </a:r>
        </a:p>
      </dgm:t>
    </dgm:pt>
    <dgm:pt modelId="{AB96A69D-4218-4CDF-B0EA-7EB536098446}" type="parTrans" cxnId="{51D189D2-234E-47A4-81F7-0A69457B0893}">
      <dgm:prSet/>
      <dgm:spPr/>
      <dgm:t>
        <a:bodyPr/>
        <a:lstStyle/>
        <a:p>
          <a:endParaRPr lang="en-US" sz="3600"/>
        </a:p>
      </dgm:t>
    </dgm:pt>
    <dgm:pt modelId="{013B2C1F-3673-4714-9EDC-211C37C0DEB9}" type="sibTrans" cxnId="{51D189D2-234E-47A4-81F7-0A69457B0893}">
      <dgm:prSet/>
      <dgm:spPr/>
      <dgm:t>
        <a:bodyPr/>
        <a:lstStyle/>
        <a:p>
          <a:endParaRPr lang="en-US" sz="3600"/>
        </a:p>
      </dgm:t>
    </dgm:pt>
    <dgm:pt modelId="{65390CC0-CB06-4BF3-B098-65C071774666}">
      <dgm:prSet phldrT="[Text]" custT="1"/>
      <dgm:spPr/>
      <dgm:t>
        <a:bodyPr/>
        <a:lstStyle/>
        <a:p>
          <a:r>
            <a:rPr lang="en-US" sz="1400" dirty="0">
              <a:sym typeface="Symbol"/>
            </a:rPr>
            <a:t></a:t>
          </a:r>
          <a:r>
            <a:rPr lang="en-US" sz="1400" dirty="0"/>
            <a:t>Increased incentive</a:t>
          </a:r>
        </a:p>
      </dgm:t>
    </dgm:pt>
    <dgm:pt modelId="{B5007B1F-9F3D-4CD9-8D8E-357802B3FC5B}" type="parTrans" cxnId="{A54DC1BD-D7A8-4A3A-8C1B-2EFDA727DC11}">
      <dgm:prSet/>
      <dgm:spPr/>
      <dgm:t>
        <a:bodyPr/>
        <a:lstStyle/>
        <a:p>
          <a:endParaRPr lang="en-US" sz="3600"/>
        </a:p>
      </dgm:t>
    </dgm:pt>
    <dgm:pt modelId="{52178D1C-269F-49E4-9C90-E86F98A2C62E}" type="sibTrans" cxnId="{A54DC1BD-D7A8-4A3A-8C1B-2EFDA727DC11}">
      <dgm:prSet/>
      <dgm:spPr/>
      <dgm:t>
        <a:bodyPr/>
        <a:lstStyle/>
        <a:p>
          <a:endParaRPr lang="en-US" sz="3600"/>
        </a:p>
      </dgm:t>
    </dgm:pt>
    <dgm:pt modelId="{3D114530-4A3F-49F9-A132-CF7DA3DFCF3A}" type="pres">
      <dgm:prSet presAssocID="{6BC40972-9301-4876-A7CF-1941FCCFDDF2}" presName="compositeShape" presStyleCnt="0">
        <dgm:presLayoutVars>
          <dgm:chMax val="2"/>
          <dgm:dir/>
          <dgm:resizeHandles val="exact"/>
        </dgm:presLayoutVars>
      </dgm:prSet>
      <dgm:spPr/>
      <dgm:t>
        <a:bodyPr/>
        <a:lstStyle/>
        <a:p>
          <a:endParaRPr lang="en-US"/>
        </a:p>
      </dgm:t>
    </dgm:pt>
    <dgm:pt modelId="{4F39F12F-5523-4486-B7DC-7DEBC8AFCCD5}" type="pres">
      <dgm:prSet presAssocID="{D01DB0DF-C3C8-48DB-B727-0BD0C9B1DE7D}" presName="upArrow" presStyleLbl="node1" presStyleIdx="0" presStyleCnt="2" custScaleX="65929" custScaleY="57397" custLinFactNeighborX="90132" custLinFactNeighborY="18658"/>
      <dgm:spPr/>
    </dgm:pt>
    <dgm:pt modelId="{9368A598-D05F-42F9-B937-06767376B0F8}" type="pres">
      <dgm:prSet presAssocID="{D01DB0DF-C3C8-48DB-B727-0BD0C9B1DE7D}" presName="upArrowText" presStyleLbl="revTx" presStyleIdx="0" presStyleCnt="2" custScaleX="79213" custScaleY="102738" custLinFactNeighborX="-63172" custLinFactNeighborY="93298">
        <dgm:presLayoutVars>
          <dgm:chMax val="0"/>
          <dgm:bulletEnabled val="1"/>
        </dgm:presLayoutVars>
      </dgm:prSet>
      <dgm:spPr/>
      <dgm:t>
        <a:bodyPr/>
        <a:lstStyle/>
        <a:p>
          <a:endParaRPr lang="en-US"/>
        </a:p>
      </dgm:t>
    </dgm:pt>
    <dgm:pt modelId="{9FEB4917-C685-4C76-A0FE-4EB02702BD99}" type="pres">
      <dgm:prSet presAssocID="{65390CC0-CB06-4BF3-B098-65C071774666}" presName="downArrow" presStyleLbl="node1" presStyleIdx="1" presStyleCnt="2" custScaleX="65285" custScaleY="48650" custLinFactX="42562" custLinFactNeighborX="100000" custLinFactNeighborY="8019"/>
      <dgm:spPr/>
    </dgm:pt>
    <dgm:pt modelId="{0E2229E2-FA08-42A0-A9CE-28DE6FB88DA0}" type="pres">
      <dgm:prSet presAssocID="{65390CC0-CB06-4BF3-B098-65C071774666}" presName="downArrowText" presStyleLbl="revTx" presStyleIdx="1" presStyleCnt="2" custScaleX="75526" custScaleY="61161" custLinFactNeighborX="18245" custLinFactNeighborY="-60247">
        <dgm:presLayoutVars>
          <dgm:chMax val="0"/>
          <dgm:bulletEnabled val="1"/>
        </dgm:presLayoutVars>
      </dgm:prSet>
      <dgm:spPr/>
      <dgm:t>
        <a:bodyPr/>
        <a:lstStyle/>
        <a:p>
          <a:endParaRPr lang="en-US"/>
        </a:p>
      </dgm:t>
    </dgm:pt>
  </dgm:ptLst>
  <dgm:cxnLst>
    <dgm:cxn modelId="{68264450-6BA6-414F-B7E5-3E16ABD44381}" type="presOf" srcId="{65390CC0-CB06-4BF3-B098-65C071774666}" destId="{0E2229E2-FA08-42A0-A9CE-28DE6FB88DA0}" srcOrd="0" destOrd="0" presId="urn:microsoft.com/office/officeart/2005/8/layout/arrow4"/>
    <dgm:cxn modelId="{51D189D2-234E-47A4-81F7-0A69457B0893}" srcId="{6BC40972-9301-4876-A7CF-1941FCCFDDF2}" destId="{D01DB0DF-C3C8-48DB-B727-0BD0C9B1DE7D}" srcOrd="0" destOrd="0" parTransId="{AB96A69D-4218-4CDF-B0EA-7EB536098446}" sibTransId="{013B2C1F-3673-4714-9EDC-211C37C0DEB9}"/>
    <dgm:cxn modelId="{A54DC1BD-D7A8-4A3A-8C1B-2EFDA727DC11}" srcId="{6BC40972-9301-4876-A7CF-1941FCCFDDF2}" destId="{65390CC0-CB06-4BF3-B098-65C071774666}" srcOrd="1" destOrd="0" parTransId="{B5007B1F-9F3D-4CD9-8D8E-357802B3FC5B}" sibTransId="{52178D1C-269F-49E4-9C90-E86F98A2C62E}"/>
    <dgm:cxn modelId="{54C1C857-5A3B-4A4B-B009-50012020966E}" type="presOf" srcId="{D01DB0DF-C3C8-48DB-B727-0BD0C9B1DE7D}" destId="{9368A598-D05F-42F9-B937-06767376B0F8}" srcOrd="0" destOrd="0" presId="urn:microsoft.com/office/officeart/2005/8/layout/arrow4"/>
    <dgm:cxn modelId="{0FBCAD63-4368-CD4A-B9C0-7B50985A7ED7}" type="presOf" srcId="{6BC40972-9301-4876-A7CF-1941FCCFDDF2}" destId="{3D114530-4A3F-49F9-A132-CF7DA3DFCF3A}" srcOrd="0" destOrd="0" presId="urn:microsoft.com/office/officeart/2005/8/layout/arrow4"/>
    <dgm:cxn modelId="{5B618EB0-829D-C44B-9B8B-C7C0763C5DCD}" type="presParOf" srcId="{3D114530-4A3F-49F9-A132-CF7DA3DFCF3A}" destId="{4F39F12F-5523-4486-B7DC-7DEBC8AFCCD5}" srcOrd="0" destOrd="0" presId="urn:microsoft.com/office/officeart/2005/8/layout/arrow4"/>
    <dgm:cxn modelId="{17A5386E-995A-DB4B-A300-987873AF7BE9}" type="presParOf" srcId="{3D114530-4A3F-49F9-A132-CF7DA3DFCF3A}" destId="{9368A598-D05F-42F9-B937-06767376B0F8}" srcOrd="1" destOrd="0" presId="urn:microsoft.com/office/officeart/2005/8/layout/arrow4"/>
    <dgm:cxn modelId="{4EE0781D-E428-4B44-A62E-6B976EFAC378}" type="presParOf" srcId="{3D114530-4A3F-49F9-A132-CF7DA3DFCF3A}" destId="{9FEB4917-C685-4C76-A0FE-4EB02702BD99}" srcOrd="2" destOrd="0" presId="urn:microsoft.com/office/officeart/2005/8/layout/arrow4"/>
    <dgm:cxn modelId="{CA443DB4-7A60-264F-8681-82D3132760A5}" type="presParOf" srcId="{3D114530-4A3F-49F9-A132-CF7DA3DFCF3A}" destId="{0E2229E2-FA08-42A0-A9CE-28DE6FB88DA0}" srcOrd="3" destOrd="0" presId="urn:microsoft.com/office/officeart/2005/8/layout/arrow4"/>
  </dgm:cxnLst>
  <dgm:bg>
    <a:gradFill>
      <a:gsLst>
        <a:gs pos="0">
          <a:srgbClr val="FFEFD1">
            <a:alpha val="69000"/>
          </a:srgbClr>
        </a:gs>
        <a:gs pos="100000">
          <a:srgbClr val="F0EBD5">
            <a:alpha val="0"/>
          </a:srgbClr>
        </a:gs>
        <a:gs pos="100000">
          <a:srgbClr val="D1C39F"/>
        </a:gs>
      </a:gsLst>
      <a:lin ang="16200000" scaled="0"/>
    </a:gra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40972-9301-4876-A7CF-1941FCCFDDF2}" type="doc">
      <dgm:prSet loTypeId="urn:microsoft.com/office/officeart/2005/8/layout/arrow4" loCatId="relationship" qsTypeId="urn:microsoft.com/office/officeart/2005/8/quickstyle/3d2" qsCatId="3D" csTypeId="urn:microsoft.com/office/officeart/2005/8/colors/accent1_2" csCatId="accent1" phldr="1"/>
      <dgm:spPr/>
      <dgm:t>
        <a:bodyPr/>
        <a:lstStyle/>
        <a:p>
          <a:endParaRPr lang="en-US"/>
        </a:p>
      </dgm:t>
    </dgm:pt>
    <dgm:pt modelId="{D01DB0DF-C3C8-48DB-B727-0BD0C9B1DE7D}">
      <dgm:prSet phldrT="[Text]" custT="1"/>
      <dgm:spPr/>
      <dgm:t>
        <a:bodyPr/>
        <a:lstStyle/>
        <a:p>
          <a:pPr>
            <a:lnSpc>
              <a:spcPct val="100000"/>
            </a:lnSpc>
            <a:spcAft>
              <a:spcPts val="0"/>
            </a:spcAft>
          </a:pPr>
          <a:r>
            <a:rPr lang="en-US" sz="1400" dirty="0">
              <a:solidFill>
                <a:sysClr val="windowText" lastClr="000000"/>
              </a:solidFill>
              <a:sym typeface="Symbol"/>
            </a:rPr>
            <a:t></a:t>
          </a:r>
          <a:r>
            <a:rPr lang="en-US" sz="1400" dirty="0">
              <a:solidFill>
                <a:sysClr val="windowText" lastClr="000000"/>
              </a:solidFill>
            </a:rPr>
            <a:t>Goods</a:t>
          </a:r>
        </a:p>
        <a:p>
          <a:pPr>
            <a:lnSpc>
              <a:spcPct val="100000"/>
            </a:lnSpc>
            <a:spcAft>
              <a:spcPts val="0"/>
            </a:spcAft>
          </a:pPr>
          <a:r>
            <a:rPr lang="en-US" sz="1400" dirty="0">
              <a:solidFill>
                <a:sysClr val="windowText" lastClr="000000"/>
              </a:solidFill>
              <a:sym typeface="Symbol"/>
            </a:rPr>
            <a:t></a:t>
          </a:r>
          <a:r>
            <a:rPr lang="en-US" sz="1400" dirty="0">
              <a:solidFill>
                <a:sysClr val="windowText" lastClr="000000"/>
              </a:solidFill>
            </a:rPr>
            <a:t>Benefits</a:t>
          </a:r>
        </a:p>
        <a:p>
          <a:pPr>
            <a:lnSpc>
              <a:spcPct val="100000"/>
            </a:lnSpc>
            <a:spcAft>
              <a:spcPts val="0"/>
            </a:spcAft>
          </a:pPr>
          <a:r>
            <a:rPr lang="en-US" sz="1400" dirty="0">
              <a:solidFill>
                <a:sysClr val="windowText" lastClr="000000"/>
              </a:solidFill>
              <a:sym typeface="Symbol"/>
            </a:rPr>
            <a:t></a:t>
          </a:r>
          <a:r>
            <a:rPr lang="en-US" sz="1400" dirty="0">
              <a:solidFill>
                <a:sysClr val="windowText" lastClr="000000"/>
              </a:solidFill>
            </a:rPr>
            <a:t>Services</a:t>
          </a:r>
        </a:p>
      </dgm:t>
    </dgm:pt>
    <dgm:pt modelId="{AB96A69D-4218-4CDF-B0EA-7EB536098446}" type="parTrans" cxnId="{51D189D2-234E-47A4-81F7-0A69457B0893}">
      <dgm:prSet/>
      <dgm:spPr/>
      <dgm:t>
        <a:bodyPr/>
        <a:lstStyle/>
        <a:p>
          <a:pPr>
            <a:lnSpc>
              <a:spcPct val="100000"/>
            </a:lnSpc>
          </a:pPr>
          <a:endParaRPr lang="en-US" sz="1400">
            <a:solidFill>
              <a:sysClr val="windowText" lastClr="000000"/>
            </a:solidFill>
          </a:endParaRPr>
        </a:p>
      </dgm:t>
    </dgm:pt>
    <dgm:pt modelId="{013B2C1F-3673-4714-9EDC-211C37C0DEB9}" type="sibTrans" cxnId="{51D189D2-234E-47A4-81F7-0A69457B0893}">
      <dgm:prSet/>
      <dgm:spPr/>
      <dgm:t>
        <a:bodyPr/>
        <a:lstStyle/>
        <a:p>
          <a:pPr>
            <a:lnSpc>
              <a:spcPct val="100000"/>
            </a:lnSpc>
          </a:pPr>
          <a:endParaRPr lang="en-US" sz="1400">
            <a:solidFill>
              <a:sysClr val="windowText" lastClr="000000"/>
            </a:solidFill>
          </a:endParaRPr>
        </a:p>
      </dgm:t>
    </dgm:pt>
    <dgm:pt modelId="{6383AEDA-58C7-4E28-BEE8-A7682144E1F1}">
      <dgm:prSet phldrT="[Text]" custT="1"/>
      <dgm:spPr/>
      <dgm:t>
        <a:bodyPr/>
        <a:lstStyle/>
        <a:p>
          <a:pPr>
            <a:lnSpc>
              <a:spcPct val="100000"/>
            </a:lnSpc>
            <a:spcAft>
              <a:spcPts val="0"/>
            </a:spcAft>
          </a:pPr>
          <a:r>
            <a:rPr lang="en-US" sz="1400" dirty="0" smtClean="0">
              <a:solidFill>
                <a:sysClr val="windowText" lastClr="000000"/>
              </a:solidFill>
              <a:sym typeface="Symbol"/>
            </a:rPr>
            <a:t>Sustainable        management</a:t>
          </a:r>
          <a:endParaRPr lang="en-US" sz="1400" dirty="0">
            <a:solidFill>
              <a:sysClr val="windowText" lastClr="000000"/>
            </a:solidFill>
          </a:endParaRPr>
        </a:p>
        <a:p>
          <a:pPr>
            <a:lnSpc>
              <a:spcPct val="100000"/>
            </a:lnSpc>
            <a:spcAft>
              <a:spcPts val="0"/>
            </a:spcAft>
          </a:pPr>
          <a:r>
            <a:rPr lang="en-US" sz="1400" dirty="0" smtClean="0">
              <a:solidFill>
                <a:sysClr val="windowText" lastClr="000000"/>
              </a:solidFill>
              <a:sym typeface="Symbol"/>
            </a:rPr>
            <a:t>Conservation                             </a:t>
          </a:r>
          <a:r>
            <a:rPr lang="en-US" sz="1400" dirty="0" smtClean="0">
              <a:solidFill>
                <a:sysClr val="windowText" lastClr="000000"/>
              </a:solidFill>
            </a:rPr>
            <a:t>BD monitoring</a:t>
          </a:r>
          <a:endParaRPr lang="en-US" sz="1400" dirty="0">
            <a:solidFill>
              <a:sysClr val="windowText" lastClr="000000"/>
            </a:solidFill>
          </a:endParaRPr>
        </a:p>
      </dgm:t>
    </dgm:pt>
    <dgm:pt modelId="{0F22A71A-57C4-433E-A4A4-73B0B9E4500A}" type="parTrans" cxnId="{CE154E62-8181-4BA4-813B-CD0E7030165A}">
      <dgm:prSet/>
      <dgm:spPr/>
      <dgm:t>
        <a:bodyPr/>
        <a:lstStyle/>
        <a:p>
          <a:pPr>
            <a:lnSpc>
              <a:spcPct val="100000"/>
            </a:lnSpc>
          </a:pPr>
          <a:endParaRPr lang="en-US" sz="1400">
            <a:solidFill>
              <a:sysClr val="windowText" lastClr="000000"/>
            </a:solidFill>
          </a:endParaRPr>
        </a:p>
      </dgm:t>
    </dgm:pt>
    <dgm:pt modelId="{CB765A71-E5E6-4D95-B1C5-6EFD8325890A}" type="sibTrans" cxnId="{CE154E62-8181-4BA4-813B-CD0E7030165A}">
      <dgm:prSet/>
      <dgm:spPr/>
      <dgm:t>
        <a:bodyPr/>
        <a:lstStyle/>
        <a:p>
          <a:pPr>
            <a:lnSpc>
              <a:spcPct val="100000"/>
            </a:lnSpc>
          </a:pPr>
          <a:endParaRPr lang="en-US" sz="1400">
            <a:solidFill>
              <a:sysClr val="windowText" lastClr="000000"/>
            </a:solidFill>
          </a:endParaRPr>
        </a:p>
      </dgm:t>
    </dgm:pt>
    <dgm:pt modelId="{3D114530-4A3F-49F9-A132-CF7DA3DFCF3A}" type="pres">
      <dgm:prSet presAssocID="{6BC40972-9301-4876-A7CF-1941FCCFDDF2}" presName="compositeShape" presStyleCnt="0">
        <dgm:presLayoutVars>
          <dgm:chMax val="2"/>
          <dgm:dir/>
          <dgm:resizeHandles val="exact"/>
        </dgm:presLayoutVars>
      </dgm:prSet>
      <dgm:spPr/>
      <dgm:t>
        <a:bodyPr/>
        <a:lstStyle/>
        <a:p>
          <a:endParaRPr lang="en-US"/>
        </a:p>
      </dgm:t>
    </dgm:pt>
    <dgm:pt modelId="{4F39F12F-5523-4486-B7DC-7DEBC8AFCCD5}" type="pres">
      <dgm:prSet presAssocID="{D01DB0DF-C3C8-48DB-B727-0BD0C9B1DE7D}" presName="upArrow" presStyleLbl="node1" presStyleIdx="0" presStyleCnt="2" custScaleX="65929" custScaleY="57397" custLinFactX="47784" custLinFactNeighborX="100000"/>
      <dgm:spPr/>
    </dgm:pt>
    <dgm:pt modelId="{9368A598-D05F-42F9-B937-06767376B0F8}" type="pres">
      <dgm:prSet presAssocID="{D01DB0DF-C3C8-48DB-B727-0BD0C9B1DE7D}" presName="upArrowText" presStyleLbl="revTx" presStyleIdx="0" presStyleCnt="2" custScaleX="82309" custScaleY="102738" custLinFactNeighborX="36177" custLinFactNeighborY="60913">
        <dgm:presLayoutVars>
          <dgm:chMax val="0"/>
          <dgm:bulletEnabled val="1"/>
        </dgm:presLayoutVars>
      </dgm:prSet>
      <dgm:spPr/>
      <dgm:t>
        <a:bodyPr/>
        <a:lstStyle/>
        <a:p>
          <a:endParaRPr lang="en-US"/>
        </a:p>
      </dgm:t>
    </dgm:pt>
    <dgm:pt modelId="{D538BFB0-02E1-4A92-8043-26AB195BE891}" type="pres">
      <dgm:prSet presAssocID="{6383AEDA-58C7-4E28-BEE8-A7682144E1F1}" presName="downArrow" presStyleLbl="node1" presStyleIdx="1" presStyleCnt="2" custScaleX="66177" custScaleY="66681" custLinFactNeighborX="-1184" custLinFactNeighborY="44278"/>
      <dgm:spPr/>
    </dgm:pt>
    <dgm:pt modelId="{5E5ABC45-CF04-4263-828C-E383E4EF3F18}" type="pres">
      <dgm:prSet presAssocID="{6383AEDA-58C7-4E28-BEE8-A7682144E1F1}" presName="downArrowText" presStyleLbl="revTx" presStyleIdx="1" presStyleCnt="2" custFlipHor="1" custScaleX="109657" custScaleY="102738" custLinFactNeighborX="-85042" custLinFactNeighborY="-88013">
        <dgm:presLayoutVars>
          <dgm:chMax val="0"/>
          <dgm:bulletEnabled val="1"/>
        </dgm:presLayoutVars>
      </dgm:prSet>
      <dgm:spPr/>
      <dgm:t>
        <a:bodyPr/>
        <a:lstStyle/>
        <a:p>
          <a:endParaRPr lang="en-US"/>
        </a:p>
      </dgm:t>
    </dgm:pt>
  </dgm:ptLst>
  <dgm:cxnLst>
    <dgm:cxn modelId="{CE154E62-8181-4BA4-813B-CD0E7030165A}" srcId="{6BC40972-9301-4876-A7CF-1941FCCFDDF2}" destId="{6383AEDA-58C7-4E28-BEE8-A7682144E1F1}" srcOrd="1" destOrd="0" parTransId="{0F22A71A-57C4-433E-A4A4-73B0B9E4500A}" sibTransId="{CB765A71-E5E6-4D95-B1C5-6EFD8325890A}"/>
    <dgm:cxn modelId="{5FDA4169-26E5-3043-9A96-ADBCF521AEBD}" type="presOf" srcId="{6383AEDA-58C7-4E28-BEE8-A7682144E1F1}" destId="{5E5ABC45-CF04-4263-828C-E383E4EF3F18}" srcOrd="0" destOrd="0" presId="urn:microsoft.com/office/officeart/2005/8/layout/arrow4"/>
    <dgm:cxn modelId="{008D60AE-3326-0F45-9216-CE0015E201D7}" type="presOf" srcId="{6BC40972-9301-4876-A7CF-1941FCCFDDF2}" destId="{3D114530-4A3F-49F9-A132-CF7DA3DFCF3A}" srcOrd="0" destOrd="0" presId="urn:microsoft.com/office/officeart/2005/8/layout/arrow4"/>
    <dgm:cxn modelId="{B99B7346-3684-4E40-916A-E57BB71CA0E4}" type="presOf" srcId="{D01DB0DF-C3C8-48DB-B727-0BD0C9B1DE7D}" destId="{9368A598-D05F-42F9-B937-06767376B0F8}" srcOrd="0" destOrd="0" presId="urn:microsoft.com/office/officeart/2005/8/layout/arrow4"/>
    <dgm:cxn modelId="{51D189D2-234E-47A4-81F7-0A69457B0893}" srcId="{6BC40972-9301-4876-A7CF-1941FCCFDDF2}" destId="{D01DB0DF-C3C8-48DB-B727-0BD0C9B1DE7D}" srcOrd="0" destOrd="0" parTransId="{AB96A69D-4218-4CDF-B0EA-7EB536098446}" sibTransId="{013B2C1F-3673-4714-9EDC-211C37C0DEB9}"/>
    <dgm:cxn modelId="{01ED93CF-4FD8-CA45-A0D7-FB79C1411E51}" type="presParOf" srcId="{3D114530-4A3F-49F9-A132-CF7DA3DFCF3A}" destId="{4F39F12F-5523-4486-B7DC-7DEBC8AFCCD5}" srcOrd="0" destOrd="0" presId="urn:microsoft.com/office/officeart/2005/8/layout/arrow4"/>
    <dgm:cxn modelId="{458B6825-C175-B148-B975-3D530975C8D4}" type="presParOf" srcId="{3D114530-4A3F-49F9-A132-CF7DA3DFCF3A}" destId="{9368A598-D05F-42F9-B937-06767376B0F8}" srcOrd="1" destOrd="0" presId="urn:microsoft.com/office/officeart/2005/8/layout/arrow4"/>
    <dgm:cxn modelId="{3E11940E-06C1-A04D-BF4D-D3D1723B0F40}" type="presParOf" srcId="{3D114530-4A3F-49F9-A132-CF7DA3DFCF3A}" destId="{D538BFB0-02E1-4A92-8043-26AB195BE891}" srcOrd="2" destOrd="0" presId="urn:microsoft.com/office/officeart/2005/8/layout/arrow4"/>
    <dgm:cxn modelId="{3711B703-D548-8749-B263-BDA2D6D96342}" type="presParOf" srcId="{3D114530-4A3F-49F9-A132-CF7DA3DFCF3A}" destId="{5E5ABC45-CF04-4263-828C-E383E4EF3F18}" srcOrd="3" destOrd="0" presId="urn:microsoft.com/office/officeart/2005/8/layout/arrow4"/>
  </dgm:cxnLst>
  <dgm:bg>
    <a:gradFill flip="none" rotWithShape="1">
      <a:gsLst>
        <a:gs pos="100000">
          <a:schemeClr val="accent2">
            <a:lumMod val="20000"/>
            <a:lumOff val="80000"/>
            <a:alpha val="40000"/>
          </a:schemeClr>
        </a:gs>
        <a:gs pos="64999">
          <a:srgbClr val="F0EBD5">
            <a:alpha val="52000"/>
          </a:srgbClr>
        </a:gs>
        <a:gs pos="100000">
          <a:srgbClr val="D1C39F"/>
        </a:gs>
      </a:gsLst>
      <a:lin ang="16200000" scaled="0"/>
      <a:tileRect/>
    </a:gra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0B6CC-509B-4514-89A2-9900B3FC39BD}" type="doc">
      <dgm:prSet loTypeId="urn:microsoft.com/office/officeart/2005/8/layout/radial2" loCatId="relationship" qsTypeId="urn:microsoft.com/office/officeart/2005/8/quickstyle/3d2" qsCatId="3D" csTypeId="urn:microsoft.com/office/officeart/2005/8/colors/accent1_2" csCatId="accent1" phldr="1"/>
      <dgm:spPr/>
      <dgm:t>
        <a:bodyPr/>
        <a:lstStyle/>
        <a:p>
          <a:endParaRPr lang="en-US"/>
        </a:p>
      </dgm:t>
    </dgm:pt>
    <dgm:pt modelId="{48381844-4C80-4C00-B700-80161BBCF375}">
      <dgm:prSet phldrT="[Text]" custT="1"/>
      <dgm:spPr/>
      <dgm:t>
        <a:bodyPr/>
        <a:lstStyle/>
        <a:p>
          <a:r>
            <a:rPr lang="en-US" sz="1200" dirty="0"/>
            <a:t>Organized </a:t>
          </a:r>
          <a:r>
            <a:rPr lang="en-US" sz="1200" dirty="0" smtClean="0"/>
            <a:t>&amp; capable enterprise </a:t>
          </a:r>
          <a:r>
            <a:rPr lang="en-US" sz="1200" dirty="0"/>
            <a:t>oriented community groups with access to natural resources</a:t>
          </a:r>
        </a:p>
      </dgm:t>
    </dgm:pt>
    <dgm:pt modelId="{DA824406-71BE-4466-AB96-C81C271D22EC}" type="parTrans" cxnId="{4FD63AE9-267E-4CEF-88F4-25E34FB6C608}">
      <dgm:prSet/>
      <dgm:spPr/>
      <dgm:t>
        <a:bodyPr/>
        <a:lstStyle/>
        <a:p>
          <a:endParaRPr lang="en-US" sz="2400"/>
        </a:p>
      </dgm:t>
    </dgm:pt>
    <dgm:pt modelId="{1230A800-4E29-4E3F-889D-580666E36711}" type="sibTrans" cxnId="{4FD63AE9-267E-4CEF-88F4-25E34FB6C608}">
      <dgm:prSet/>
      <dgm:spPr/>
      <dgm:t>
        <a:bodyPr/>
        <a:lstStyle/>
        <a:p>
          <a:endParaRPr lang="en-US" sz="2400"/>
        </a:p>
      </dgm:t>
    </dgm:pt>
    <dgm:pt modelId="{65A5DB8F-2E45-4893-A305-954D362EC816}">
      <dgm:prSet phldrT="[Text]" custT="1"/>
      <dgm:spPr/>
      <dgm:t>
        <a:bodyPr/>
        <a:lstStyle/>
        <a:p>
          <a:r>
            <a:rPr lang="en-US" sz="1600" dirty="0"/>
            <a:t>Increased income and employment</a:t>
          </a:r>
        </a:p>
      </dgm:t>
    </dgm:pt>
    <dgm:pt modelId="{212C5450-0429-4CB3-9F16-C5DD2A734E21}" type="parTrans" cxnId="{49F83F32-4B1A-4036-8CC0-1B5FBAEB9B0C}">
      <dgm:prSet/>
      <dgm:spPr/>
      <dgm:t>
        <a:bodyPr/>
        <a:lstStyle/>
        <a:p>
          <a:endParaRPr lang="en-US" sz="2400"/>
        </a:p>
      </dgm:t>
    </dgm:pt>
    <dgm:pt modelId="{C51D80EA-1ACE-4EE1-ADB2-9D895E94E73B}" type="sibTrans" cxnId="{49F83F32-4B1A-4036-8CC0-1B5FBAEB9B0C}">
      <dgm:prSet/>
      <dgm:spPr/>
      <dgm:t>
        <a:bodyPr/>
        <a:lstStyle/>
        <a:p>
          <a:endParaRPr lang="en-US" sz="2400"/>
        </a:p>
      </dgm:t>
    </dgm:pt>
    <dgm:pt modelId="{A02F1518-439D-48B3-BA98-79667BB52864}" type="pres">
      <dgm:prSet presAssocID="{8B70B6CC-509B-4514-89A2-9900B3FC39BD}" presName="composite" presStyleCnt="0">
        <dgm:presLayoutVars>
          <dgm:chMax val="5"/>
          <dgm:dir/>
          <dgm:animLvl val="ctr"/>
          <dgm:resizeHandles val="exact"/>
        </dgm:presLayoutVars>
      </dgm:prSet>
      <dgm:spPr/>
      <dgm:t>
        <a:bodyPr/>
        <a:lstStyle/>
        <a:p>
          <a:endParaRPr lang="en-US"/>
        </a:p>
      </dgm:t>
    </dgm:pt>
    <dgm:pt modelId="{8CAA05A3-92F2-4DFE-B319-DD4B23A53818}" type="pres">
      <dgm:prSet presAssocID="{8B70B6CC-509B-4514-89A2-9900B3FC39BD}" presName="cycle" presStyleCnt="0"/>
      <dgm:spPr/>
      <dgm:t>
        <a:bodyPr/>
        <a:lstStyle/>
        <a:p>
          <a:endParaRPr lang="en-US"/>
        </a:p>
      </dgm:t>
    </dgm:pt>
    <dgm:pt modelId="{93CF94E3-DE64-4574-A010-E6FEC995EC82}" type="pres">
      <dgm:prSet presAssocID="{8B70B6CC-509B-4514-89A2-9900B3FC39BD}" presName="centerShape" presStyleCnt="0"/>
      <dgm:spPr/>
      <dgm:t>
        <a:bodyPr/>
        <a:lstStyle/>
        <a:p>
          <a:endParaRPr lang="en-US"/>
        </a:p>
      </dgm:t>
    </dgm:pt>
    <dgm:pt modelId="{B9BADD9D-8E71-4015-AC4E-E96DEC0F76B0}" type="pres">
      <dgm:prSet presAssocID="{8B70B6CC-509B-4514-89A2-9900B3FC39BD}" presName="connSite" presStyleLbl="node1" presStyleIdx="0" presStyleCnt="3"/>
      <dgm:spPr/>
      <dgm:t>
        <a:bodyPr/>
        <a:lstStyle/>
        <a:p>
          <a:endParaRPr lang="en-US"/>
        </a:p>
      </dgm:t>
    </dgm:pt>
    <dgm:pt modelId="{1644FC19-DB65-4572-ADDD-144153631D48}" type="pres">
      <dgm:prSet presAssocID="{8B70B6CC-509B-4514-89A2-9900B3FC39BD}" presName="visible" presStyleLbl="node1" presStyleIdx="0" presStyleCnt="3" custScaleX="190556" custScaleY="135728" custLinFactNeighborX="23070" custLinFactNeighborY="-10805"/>
      <dgm:spPr>
        <a:prstGeom prst="cloud">
          <a:avLst/>
        </a:prstGeom>
      </dgm:spPr>
      <dgm:t>
        <a:bodyPr/>
        <a:lstStyle/>
        <a:p>
          <a:endParaRPr lang="en-US"/>
        </a:p>
      </dgm:t>
    </dgm:pt>
    <dgm:pt modelId="{00A6A218-18C4-452B-82A5-9C2960F9F23D}" type="pres">
      <dgm:prSet presAssocID="{DA824406-71BE-4466-AB96-C81C271D22EC}" presName="Name25" presStyleLbl="parChTrans1D1" presStyleIdx="0" presStyleCnt="2"/>
      <dgm:spPr/>
      <dgm:t>
        <a:bodyPr/>
        <a:lstStyle/>
        <a:p>
          <a:endParaRPr lang="en-US"/>
        </a:p>
      </dgm:t>
    </dgm:pt>
    <dgm:pt modelId="{814A0119-FC4D-4471-8735-B7E550F73ADB}" type="pres">
      <dgm:prSet presAssocID="{48381844-4C80-4C00-B700-80161BBCF375}" presName="node" presStyleCnt="0"/>
      <dgm:spPr/>
      <dgm:t>
        <a:bodyPr/>
        <a:lstStyle/>
        <a:p>
          <a:endParaRPr lang="en-US"/>
        </a:p>
      </dgm:t>
    </dgm:pt>
    <dgm:pt modelId="{D4D2ACC1-2026-440F-954E-AE9A034F64B1}" type="pres">
      <dgm:prSet presAssocID="{48381844-4C80-4C00-B700-80161BBCF375}" presName="parentNode" presStyleLbl="node1" presStyleIdx="1" presStyleCnt="3" custScaleX="436464" custScaleY="101772" custLinFactX="200000" custLinFactY="36487" custLinFactNeighborX="211549" custLinFactNeighborY="100000">
        <dgm:presLayoutVars>
          <dgm:chMax val="1"/>
          <dgm:bulletEnabled val="1"/>
        </dgm:presLayoutVars>
      </dgm:prSet>
      <dgm:spPr/>
      <dgm:t>
        <a:bodyPr/>
        <a:lstStyle/>
        <a:p>
          <a:endParaRPr lang="en-US"/>
        </a:p>
      </dgm:t>
    </dgm:pt>
    <dgm:pt modelId="{8477AC1E-6532-4CFB-88BF-20D5A20DDDD5}" type="pres">
      <dgm:prSet presAssocID="{48381844-4C80-4C00-B700-80161BBCF375}" presName="childNode" presStyleLbl="revTx" presStyleIdx="0" presStyleCnt="0">
        <dgm:presLayoutVars>
          <dgm:bulletEnabled val="1"/>
        </dgm:presLayoutVars>
      </dgm:prSet>
      <dgm:spPr/>
      <dgm:t>
        <a:bodyPr/>
        <a:lstStyle/>
        <a:p>
          <a:endParaRPr lang="en-US"/>
        </a:p>
      </dgm:t>
    </dgm:pt>
    <dgm:pt modelId="{ECBBA185-EA22-44B8-B2AA-394BF85E6359}" type="pres">
      <dgm:prSet presAssocID="{212C5450-0429-4CB3-9F16-C5DD2A734E21}" presName="Name25" presStyleLbl="parChTrans1D1" presStyleIdx="1" presStyleCnt="2"/>
      <dgm:spPr/>
      <dgm:t>
        <a:bodyPr/>
        <a:lstStyle/>
        <a:p>
          <a:endParaRPr lang="en-US"/>
        </a:p>
      </dgm:t>
    </dgm:pt>
    <dgm:pt modelId="{4490063D-4B1F-4840-9449-3D3E7D91CA58}" type="pres">
      <dgm:prSet presAssocID="{65A5DB8F-2E45-4893-A305-954D362EC816}" presName="node" presStyleCnt="0"/>
      <dgm:spPr/>
      <dgm:t>
        <a:bodyPr/>
        <a:lstStyle/>
        <a:p>
          <a:endParaRPr lang="en-US"/>
        </a:p>
      </dgm:t>
    </dgm:pt>
    <dgm:pt modelId="{3E7A39CF-22C9-481F-9D10-6B2AE0D82A2E}" type="pres">
      <dgm:prSet presAssocID="{65A5DB8F-2E45-4893-A305-954D362EC816}" presName="parentNode" presStyleLbl="node1" presStyleIdx="2" presStyleCnt="3" custScaleX="238735" custScaleY="108337" custLinFactX="200000" custLinFactY="-52124" custLinFactNeighborX="287782" custLinFactNeighborY="-100000">
        <dgm:presLayoutVars>
          <dgm:chMax val="1"/>
          <dgm:bulletEnabled val="1"/>
        </dgm:presLayoutVars>
      </dgm:prSet>
      <dgm:spPr/>
      <dgm:t>
        <a:bodyPr/>
        <a:lstStyle/>
        <a:p>
          <a:endParaRPr lang="en-US"/>
        </a:p>
      </dgm:t>
    </dgm:pt>
    <dgm:pt modelId="{AD509498-4A5F-4E09-8EBB-AACF1A0592D8}" type="pres">
      <dgm:prSet presAssocID="{65A5DB8F-2E45-4893-A305-954D362EC816}" presName="childNode" presStyleLbl="revTx" presStyleIdx="0" presStyleCnt="0">
        <dgm:presLayoutVars>
          <dgm:bulletEnabled val="1"/>
        </dgm:presLayoutVars>
      </dgm:prSet>
      <dgm:spPr/>
      <dgm:t>
        <a:bodyPr/>
        <a:lstStyle/>
        <a:p>
          <a:endParaRPr lang="en-US"/>
        </a:p>
      </dgm:t>
    </dgm:pt>
  </dgm:ptLst>
  <dgm:cxnLst>
    <dgm:cxn modelId="{49F83F32-4B1A-4036-8CC0-1B5FBAEB9B0C}" srcId="{8B70B6CC-509B-4514-89A2-9900B3FC39BD}" destId="{65A5DB8F-2E45-4893-A305-954D362EC816}" srcOrd="1" destOrd="0" parTransId="{212C5450-0429-4CB3-9F16-C5DD2A734E21}" sibTransId="{C51D80EA-1ACE-4EE1-ADB2-9D895E94E73B}"/>
    <dgm:cxn modelId="{4FD63AE9-267E-4CEF-88F4-25E34FB6C608}" srcId="{8B70B6CC-509B-4514-89A2-9900B3FC39BD}" destId="{48381844-4C80-4C00-B700-80161BBCF375}" srcOrd="0" destOrd="0" parTransId="{DA824406-71BE-4466-AB96-C81C271D22EC}" sibTransId="{1230A800-4E29-4E3F-889D-580666E36711}"/>
    <dgm:cxn modelId="{CDF0B263-E2E7-514D-9CEE-5765B592710C}" type="presOf" srcId="{212C5450-0429-4CB3-9F16-C5DD2A734E21}" destId="{ECBBA185-EA22-44B8-B2AA-394BF85E6359}" srcOrd="0" destOrd="0" presId="urn:microsoft.com/office/officeart/2005/8/layout/radial2"/>
    <dgm:cxn modelId="{E752C0DD-E19B-E441-83E3-B3AA4928ED71}" type="presOf" srcId="{8B70B6CC-509B-4514-89A2-9900B3FC39BD}" destId="{A02F1518-439D-48B3-BA98-79667BB52864}" srcOrd="0" destOrd="0" presId="urn:microsoft.com/office/officeart/2005/8/layout/radial2"/>
    <dgm:cxn modelId="{3CF4AEAA-5BD0-C845-8D1C-117EC0CF81FB}" type="presOf" srcId="{48381844-4C80-4C00-B700-80161BBCF375}" destId="{D4D2ACC1-2026-440F-954E-AE9A034F64B1}" srcOrd="0" destOrd="0" presId="urn:microsoft.com/office/officeart/2005/8/layout/radial2"/>
    <dgm:cxn modelId="{48086F97-C36A-DA46-AD89-C09B4E1386DB}" type="presOf" srcId="{DA824406-71BE-4466-AB96-C81C271D22EC}" destId="{00A6A218-18C4-452B-82A5-9C2960F9F23D}" srcOrd="0" destOrd="0" presId="urn:microsoft.com/office/officeart/2005/8/layout/radial2"/>
    <dgm:cxn modelId="{EEB7ABEF-96DC-4B49-B795-1C07CFD6A14D}" type="presOf" srcId="{65A5DB8F-2E45-4893-A305-954D362EC816}" destId="{3E7A39CF-22C9-481F-9D10-6B2AE0D82A2E}" srcOrd="0" destOrd="0" presId="urn:microsoft.com/office/officeart/2005/8/layout/radial2"/>
    <dgm:cxn modelId="{8AF046D5-1B4F-4345-9A6A-BEBFEBB38F97}" type="presParOf" srcId="{A02F1518-439D-48B3-BA98-79667BB52864}" destId="{8CAA05A3-92F2-4DFE-B319-DD4B23A53818}" srcOrd="0" destOrd="0" presId="urn:microsoft.com/office/officeart/2005/8/layout/radial2"/>
    <dgm:cxn modelId="{62F229AF-5F15-3749-AD7C-F5A971E98C11}" type="presParOf" srcId="{8CAA05A3-92F2-4DFE-B319-DD4B23A53818}" destId="{93CF94E3-DE64-4574-A010-E6FEC995EC82}" srcOrd="0" destOrd="0" presId="urn:microsoft.com/office/officeart/2005/8/layout/radial2"/>
    <dgm:cxn modelId="{FC661102-25E1-D34B-B9C1-CA459301B536}" type="presParOf" srcId="{93CF94E3-DE64-4574-A010-E6FEC995EC82}" destId="{B9BADD9D-8E71-4015-AC4E-E96DEC0F76B0}" srcOrd="0" destOrd="0" presId="urn:microsoft.com/office/officeart/2005/8/layout/radial2"/>
    <dgm:cxn modelId="{B6E1B5B9-07AC-5743-B08E-E88037D3814A}" type="presParOf" srcId="{93CF94E3-DE64-4574-A010-E6FEC995EC82}" destId="{1644FC19-DB65-4572-ADDD-144153631D48}" srcOrd="1" destOrd="0" presId="urn:microsoft.com/office/officeart/2005/8/layout/radial2"/>
    <dgm:cxn modelId="{6009E1D1-F0B6-344F-BB5C-0C4ECBF0AA48}" type="presParOf" srcId="{8CAA05A3-92F2-4DFE-B319-DD4B23A53818}" destId="{00A6A218-18C4-452B-82A5-9C2960F9F23D}" srcOrd="1" destOrd="0" presId="urn:microsoft.com/office/officeart/2005/8/layout/radial2"/>
    <dgm:cxn modelId="{2E101C56-D3F1-0945-AFC0-50A2170473D8}" type="presParOf" srcId="{8CAA05A3-92F2-4DFE-B319-DD4B23A53818}" destId="{814A0119-FC4D-4471-8735-B7E550F73ADB}" srcOrd="2" destOrd="0" presId="urn:microsoft.com/office/officeart/2005/8/layout/radial2"/>
    <dgm:cxn modelId="{09995711-BC1F-9946-BFA6-1A85D95C1294}" type="presParOf" srcId="{814A0119-FC4D-4471-8735-B7E550F73ADB}" destId="{D4D2ACC1-2026-440F-954E-AE9A034F64B1}" srcOrd="0" destOrd="0" presId="urn:microsoft.com/office/officeart/2005/8/layout/radial2"/>
    <dgm:cxn modelId="{0217DC97-294E-ED46-BA00-459B90A2956D}" type="presParOf" srcId="{814A0119-FC4D-4471-8735-B7E550F73ADB}" destId="{8477AC1E-6532-4CFB-88BF-20D5A20DDDD5}" srcOrd="1" destOrd="0" presId="urn:microsoft.com/office/officeart/2005/8/layout/radial2"/>
    <dgm:cxn modelId="{1C4EFBF2-0FBA-9E4F-B29F-C9C50BE035C5}" type="presParOf" srcId="{8CAA05A3-92F2-4DFE-B319-DD4B23A53818}" destId="{ECBBA185-EA22-44B8-B2AA-394BF85E6359}" srcOrd="3" destOrd="0" presId="urn:microsoft.com/office/officeart/2005/8/layout/radial2"/>
    <dgm:cxn modelId="{97AAB35A-F7A3-3B4F-8112-8AFF8FFD0F9C}" type="presParOf" srcId="{8CAA05A3-92F2-4DFE-B319-DD4B23A53818}" destId="{4490063D-4B1F-4840-9449-3D3E7D91CA58}" srcOrd="4" destOrd="0" presId="urn:microsoft.com/office/officeart/2005/8/layout/radial2"/>
    <dgm:cxn modelId="{A2FE2A16-3960-154F-BF78-49A598ABBD5F}" type="presParOf" srcId="{4490063D-4B1F-4840-9449-3D3E7D91CA58}" destId="{3E7A39CF-22C9-481F-9D10-6B2AE0D82A2E}" srcOrd="0" destOrd="0" presId="urn:microsoft.com/office/officeart/2005/8/layout/radial2"/>
    <dgm:cxn modelId="{07BD4565-84FE-2142-AC02-2C9CC2022DF0}" type="presParOf" srcId="{4490063D-4B1F-4840-9449-3D3E7D91CA58}" destId="{AD509498-4A5F-4E09-8EBB-AACF1A0592D8}" srcOrd="1" destOrd="0" presId="urn:microsoft.com/office/officeart/2005/8/layout/radial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B5A362-5633-4A83-9071-95CBDA734E6A}"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US"/>
        </a:p>
      </dgm:t>
    </dgm:pt>
    <dgm:pt modelId="{E1D6321C-3A89-43F0-93C0-C88207CE83F6}">
      <dgm:prSet phldrT="[Text]" custT="1"/>
      <dgm:spPr>
        <a:solidFill>
          <a:schemeClr val="accent1">
            <a:hueOff val="0"/>
            <a:satOff val="0"/>
            <a:lumOff val="0"/>
          </a:schemeClr>
        </a:solidFill>
      </dgm:spPr>
      <dgm:t>
        <a:bodyPr/>
        <a:lstStyle/>
        <a:p>
          <a:r>
            <a:rPr lang="en-US" sz="1200" dirty="0" smtClean="0">
              <a:solidFill>
                <a:schemeClr val="bg1"/>
              </a:solidFill>
              <a:effectLst>
                <a:outerShdw blurRad="38100" dist="38100" dir="2700000" algn="tl">
                  <a:srgbClr val="000000">
                    <a:alpha val="43137"/>
                  </a:srgbClr>
                </a:outerShdw>
              </a:effectLst>
            </a:rPr>
            <a:t>Co-operatives</a:t>
          </a:r>
          <a:endParaRPr lang="en-US" sz="1200" dirty="0">
            <a:solidFill>
              <a:schemeClr val="bg1"/>
            </a:solidFill>
            <a:effectLst>
              <a:outerShdw blurRad="38100" dist="38100" dir="2700000" algn="tl">
                <a:srgbClr val="000000">
                  <a:alpha val="43137"/>
                </a:srgbClr>
              </a:outerShdw>
            </a:effectLst>
          </a:endParaRPr>
        </a:p>
      </dgm:t>
    </dgm:pt>
    <dgm:pt modelId="{34B7A02E-5BB4-41AE-9133-93CA37B3D2B6}" type="parTrans" cxnId="{9636D2CF-F144-401E-89D0-DA25AD24C727}">
      <dgm:prSet/>
      <dgm:spPr/>
      <dgm:t>
        <a:bodyPr/>
        <a:lstStyle/>
        <a:p>
          <a:endParaRPr lang="en-US" sz="2400"/>
        </a:p>
      </dgm:t>
    </dgm:pt>
    <dgm:pt modelId="{5FA0B30D-40A2-481A-B134-2BF15242C0CC}" type="sibTrans" cxnId="{9636D2CF-F144-401E-89D0-DA25AD24C727}">
      <dgm:prSet/>
      <dgm:spPr/>
      <dgm:t>
        <a:bodyPr/>
        <a:lstStyle/>
        <a:p>
          <a:endParaRPr lang="en-US" sz="2400"/>
        </a:p>
      </dgm:t>
    </dgm:pt>
    <dgm:pt modelId="{94747472-7603-4059-91DC-D0CBD783E5A9}">
      <dgm:prSet phldrT="[Text]" custT="1"/>
      <dgm:spPr/>
      <dgm:t>
        <a:bodyPr/>
        <a:lstStyle/>
        <a:p>
          <a:r>
            <a:rPr lang="en-US" sz="1100" dirty="0"/>
            <a:t>Sub-group</a:t>
          </a:r>
        </a:p>
      </dgm:t>
    </dgm:pt>
    <dgm:pt modelId="{1D9B062F-9E30-4E36-832E-C7C17688C134}" type="parTrans" cxnId="{859A131C-06A0-4ED9-B431-0675D34EFC09}">
      <dgm:prSet/>
      <dgm:spPr/>
      <dgm:t>
        <a:bodyPr/>
        <a:lstStyle/>
        <a:p>
          <a:endParaRPr lang="en-US" sz="2400"/>
        </a:p>
      </dgm:t>
    </dgm:pt>
    <dgm:pt modelId="{5F79CCF0-68F8-4754-A0C4-C6EEC063953A}" type="sibTrans" cxnId="{859A131C-06A0-4ED9-B431-0675D34EFC09}">
      <dgm:prSet/>
      <dgm:spPr/>
      <dgm:t>
        <a:bodyPr/>
        <a:lstStyle/>
        <a:p>
          <a:endParaRPr lang="en-US" sz="2400"/>
        </a:p>
      </dgm:t>
    </dgm:pt>
    <dgm:pt modelId="{72938701-6396-457E-B9BE-AA5378B2C555}" type="pres">
      <dgm:prSet presAssocID="{2BB5A362-5633-4A83-9071-95CBDA734E6A}" presName="Name0" presStyleCnt="0">
        <dgm:presLayoutVars>
          <dgm:chMax val="7"/>
          <dgm:resizeHandles val="exact"/>
        </dgm:presLayoutVars>
      </dgm:prSet>
      <dgm:spPr/>
      <dgm:t>
        <a:bodyPr/>
        <a:lstStyle/>
        <a:p>
          <a:endParaRPr lang="en-US"/>
        </a:p>
      </dgm:t>
    </dgm:pt>
    <dgm:pt modelId="{85EF0F57-F440-4960-B426-DE3089DE538A}" type="pres">
      <dgm:prSet presAssocID="{2BB5A362-5633-4A83-9071-95CBDA734E6A}" presName="comp1" presStyleCnt="0"/>
      <dgm:spPr/>
      <dgm:t>
        <a:bodyPr/>
        <a:lstStyle/>
        <a:p>
          <a:endParaRPr lang="en-US"/>
        </a:p>
      </dgm:t>
    </dgm:pt>
    <dgm:pt modelId="{76FE26B1-C167-4C1A-A039-DACE3F61112B}" type="pres">
      <dgm:prSet presAssocID="{2BB5A362-5633-4A83-9071-95CBDA734E6A}" presName="circle1" presStyleLbl="node1" presStyleIdx="0" presStyleCnt="2" custScaleX="128190" custLinFactNeighborX="43800"/>
      <dgm:spPr/>
      <dgm:t>
        <a:bodyPr/>
        <a:lstStyle/>
        <a:p>
          <a:endParaRPr lang="en-US"/>
        </a:p>
      </dgm:t>
    </dgm:pt>
    <dgm:pt modelId="{942CAD70-477C-4C33-8CD9-3AD2DFBF6B5F}" type="pres">
      <dgm:prSet presAssocID="{2BB5A362-5633-4A83-9071-95CBDA734E6A}" presName="c1text" presStyleLbl="node1" presStyleIdx="0" presStyleCnt="2">
        <dgm:presLayoutVars>
          <dgm:bulletEnabled val="1"/>
        </dgm:presLayoutVars>
      </dgm:prSet>
      <dgm:spPr/>
      <dgm:t>
        <a:bodyPr/>
        <a:lstStyle/>
        <a:p>
          <a:endParaRPr lang="en-US"/>
        </a:p>
      </dgm:t>
    </dgm:pt>
    <dgm:pt modelId="{231C09AC-D7B1-49E7-B628-990D77443EC3}" type="pres">
      <dgm:prSet presAssocID="{2BB5A362-5633-4A83-9071-95CBDA734E6A}" presName="comp2" presStyleCnt="0"/>
      <dgm:spPr/>
      <dgm:t>
        <a:bodyPr/>
        <a:lstStyle/>
        <a:p>
          <a:endParaRPr lang="en-US"/>
        </a:p>
      </dgm:t>
    </dgm:pt>
    <dgm:pt modelId="{7B9568ED-3D2F-49AC-8D2B-03F287468BE3}" type="pres">
      <dgm:prSet presAssocID="{2BB5A362-5633-4A83-9071-95CBDA734E6A}" presName="circle2" presStyleLbl="node1" presStyleIdx="1" presStyleCnt="2" custScaleX="91617" custScaleY="72596" custLinFactNeighborX="42300" custLinFactNeighborY="9105"/>
      <dgm:spPr/>
      <dgm:t>
        <a:bodyPr/>
        <a:lstStyle/>
        <a:p>
          <a:endParaRPr lang="en-US"/>
        </a:p>
      </dgm:t>
    </dgm:pt>
    <dgm:pt modelId="{BA01D34D-8C0F-41A4-86E5-0E2C6F1BF89B}" type="pres">
      <dgm:prSet presAssocID="{2BB5A362-5633-4A83-9071-95CBDA734E6A}" presName="c2text" presStyleLbl="node1" presStyleIdx="1" presStyleCnt="2">
        <dgm:presLayoutVars>
          <dgm:bulletEnabled val="1"/>
        </dgm:presLayoutVars>
      </dgm:prSet>
      <dgm:spPr/>
      <dgm:t>
        <a:bodyPr/>
        <a:lstStyle/>
        <a:p>
          <a:endParaRPr lang="en-US"/>
        </a:p>
      </dgm:t>
    </dgm:pt>
  </dgm:ptLst>
  <dgm:cxnLst>
    <dgm:cxn modelId="{859A131C-06A0-4ED9-B431-0675D34EFC09}" srcId="{2BB5A362-5633-4A83-9071-95CBDA734E6A}" destId="{94747472-7603-4059-91DC-D0CBD783E5A9}" srcOrd="1" destOrd="0" parTransId="{1D9B062F-9E30-4E36-832E-C7C17688C134}" sibTransId="{5F79CCF0-68F8-4754-A0C4-C6EEC063953A}"/>
    <dgm:cxn modelId="{1A3986B5-1000-4F4F-94D4-E1C1D54EB5FD}" type="presOf" srcId="{E1D6321C-3A89-43F0-93C0-C88207CE83F6}" destId="{942CAD70-477C-4C33-8CD9-3AD2DFBF6B5F}" srcOrd="1" destOrd="0" presId="urn:microsoft.com/office/officeart/2005/8/layout/venn2"/>
    <dgm:cxn modelId="{59230652-258D-5846-8FF4-15A1730D3AD7}" type="presOf" srcId="{E1D6321C-3A89-43F0-93C0-C88207CE83F6}" destId="{76FE26B1-C167-4C1A-A039-DACE3F61112B}" srcOrd="0" destOrd="0" presId="urn:microsoft.com/office/officeart/2005/8/layout/venn2"/>
    <dgm:cxn modelId="{58B04554-CB02-D246-9340-34F7FDF3CBBB}" type="presOf" srcId="{2BB5A362-5633-4A83-9071-95CBDA734E6A}" destId="{72938701-6396-457E-B9BE-AA5378B2C555}" srcOrd="0" destOrd="0" presId="urn:microsoft.com/office/officeart/2005/8/layout/venn2"/>
    <dgm:cxn modelId="{C4400EC1-0CD6-1841-B1CE-2744C8D5522C}" type="presOf" srcId="{94747472-7603-4059-91DC-D0CBD783E5A9}" destId="{BA01D34D-8C0F-41A4-86E5-0E2C6F1BF89B}" srcOrd="1" destOrd="0" presId="urn:microsoft.com/office/officeart/2005/8/layout/venn2"/>
    <dgm:cxn modelId="{9636D2CF-F144-401E-89D0-DA25AD24C727}" srcId="{2BB5A362-5633-4A83-9071-95CBDA734E6A}" destId="{E1D6321C-3A89-43F0-93C0-C88207CE83F6}" srcOrd="0" destOrd="0" parTransId="{34B7A02E-5BB4-41AE-9133-93CA37B3D2B6}" sibTransId="{5FA0B30D-40A2-481A-B134-2BF15242C0CC}"/>
    <dgm:cxn modelId="{4A7C6FB3-C0BD-714F-A107-9C56A349AD88}" type="presOf" srcId="{94747472-7603-4059-91DC-D0CBD783E5A9}" destId="{7B9568ED-3D2F-49AC-8D2B-03F287468BE3}" srcOrd="0" destOrd="0" presId="urn:microsoft.com/office/officeart/2005/8/layout/venn2"/>
    <dgm:cxn modelId="{75F0F5F0-16D5-BC4C-A71C-FBE67011F692}" type="presParOf" srcId="{72938701-6396-457E-B9BE-AA5378B2C555}" destId="{85EF0F57-F440-4960-B426-DE3089DE538A}" srcOrd="0" destOrd="0" presId="urn:microsoft.com/office/officeart/2005/8/layout/venn2"/>
    <dgm:cxn modelId="{CD865B0F-D920-3E4C-A610-726BFEE83CDD}" type="presParOf" srcId="{85EF0F57-F440-4960-B426-DE3089DE538A}" destId="{76FE26B1-C167-4C1A-A039-DACE3F61112B}" srcOrd="0" destOrd="0" presId="urn:microsoft.com/office/officeart/2005/8/layout/venn2"/>
    <dgm:cxn modelId="{F9A3978E-6A9C-7C4C-897B-CD4F62E2370E}" type="presParOf" srcId="{85EF0F57-F440-4960-B426-DE3089DE538A}" destId="{942CAD70-477C-4C33-8CD9-3AD2DFBF6B5F}" srcOrd="1" destOrd="0" presId="urn:microsoft.com/office/officeart/2005/8/layout/venn2"/>
    <dgm:cxn modelId="{A04537E3-6397-6643-ADFA-E9C86368CAD7}" type="presParOf" srcId="{72938701-6396-457E-B9BE-AA5378B2C555}" destId="{231C09AC-D7B1-49E7-B628-990D77443EC3}" srcOrd="1" destOrd="0" presId="urn:microsoft.com/office/officeart/2005/8/layout/venn2"/>
    <dgm:cxn modelId="{061E5723-C22D-5C44-A5C0-C7C5B91859D7}" type="presParOf" srcId="{231C09AC-D7B1-49E7-B628-990D77443EC3}" destId="{7B9568ED-3D2F-49AC-8D2B-03F287468BE3}" srcOrd="0" destOrd="0" presId="urn:microsoft.com/office/officeart/2005/8/layout/venn2"/>
    <dgm:cxn modelId="{2DD6B554-7375-6240-9549-E3804D1B16A3}" type="presParOf" srcId="{231C09AC-D7B1-49E7-B628-990D77443EC3}" destId="{BA01D34D-8C0F-41A4-86E5-0E2C6F1BF89B}" srcOrd="1" destOrd="0" presId="urn:microsoft.com/office/officeart/2005/8/layout/venn2"/>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B5A362-5633-4A83-9071-95CBDA734E6A}" type="doc">
      <dgm:prSet loTypeId="urn:microsoft.com/office/officeart/2005/8/layout/venn2" loCatId="relationship" qsTypeId="urn:microsoft.com/office/officeart/2005/8/quickstyle/3d2" qsCatId="3D" csTypeId="urn:microsoft.com/office/officeart/2005/8/colors/accent1_2" csCatId="accent1" phldr="1"/>
      <dgm:spPr/>
      <dgm:t>
        <a:bodyPr/>
        <a:lstStyle/>
        <a:p>
          <a:endParaRPr lang="en-US"/>
        </a:p>
      </dgm:t>
    </dgm:pt>
    <dgm:pt modelId="{94747472-7603-4059-91DC-D0CBD783E5A9}">
      <dgm:prSet phldrT="[Text]" custT="1"/>
      <dgm:spPr/>
      <dgm:t>
        <a:bodyPr/>
        <a:lstStyle/>
        <a:p>
          <a:r>
            <a:rPr lang="en-US" sz="1100" dirty="0"/>
            <a:t>Farmers' group</a:t>
          </a:r>
        </a:p>
      </dgm:t>
    </dgm:pt>
    <dgm:pt modelId="{1D9B062F-9E30-4E36-832E-C7C17688C134}" type="parTrans" cxnId="{859A131C-06A0-4ED9-B431-0675D34EFC09}">
      <dgm:prSet/>
      <dgm:spPr/>
      <dgm:t>
        <a:bodyPr/>
        <a:lstStyle/>
        <a:p>
          <a:endParaRPr lang="en-US" sz="2400"/>
        </a:p>
      </dgm:t>
    </dgm:pt>
    <dgm:pt modelId="{5F79CCF0-68F8-4754-A0C4-C6EEC063953A}" type="sibTrans" cxnId="{859A131C-06A0-4ED9-B431-0675D34EFC09}">
      <dgm:prSet/>
      <dgm:spPr/>
      <dgm:t>
        <a:bodyPr/>
        <a:lstStyle/>
        <a:p>
          <a:endParaRPr lang="en-US" sz="2400"/>
        </a:p>
      </dgm:t>
    </dgm:pt>
    <dgm:pt modelId="{72938701-6396-457E-B9BE-AA5378B2C555}" type="pres">
      <dgm:prSet presAssocID="{2BB5A362-5633-4A83-9071-95CBDA734E6A}" presName="Name0" presStyleCnt="0">
        <dgm:presLayoutVars>
          <dgm:chMax val="7"/>
          <dgm:resizeHandles val="exact"/>
        </dgm:presLayoutVars>
      </dgm:prSet>
      <dgm:spPr/>
      <dgm:t>
        <a:bodyPr/>
        <a:lstStyle/>
        <a:p>
          <a:endParaRPr lang="en-US"/>
        </a:p>
      </dgm:t>
    </dgm:pt>
    <dgm:pt modelId="{85EF0F57-F440-4960-B426-DE3089DE538A}" type="pres">
      <dgm:prSet presAssocID="{2BB5A362-5633-4A83-9071-95CBDA734E6A}" presName="comp1" presStyleCnt="0"/>
      <dgm:spPr/>
      <dgm:t>
        <a:bodyPr/>
        <a:lstStyle/>
        <a:p>
          <a:endParaRPr lang="en-US"/>
        </a:p>
      </dgm:t>
    </dgm:pt>
    <dgm:pt modelId="{76FE26B1-C167-4C1A-A039-DACE3F61112B}" type="pres">
      <dgm:prSet presAssocID="{2BB5A362-5633-4A83-9071-95CBDA734E6A}" presName="circle1" presStyleLbl="node1" presStyleIdx="0" presStyleCnt="1" custScaleX="129541" custLinFactNeighborX="-14301" custLinFactNeighborY="-7692"/>
      <dgm:spPr/>
      <dgm:t>
        <a:bodyPr/>
        <a:lstStyle/>
        <a:p>
          <a:endParaRPr lang="en-US"/>
        </a:p>
      </dgm:t>
    </dgm:pt>
    <dgm:pt modelId="{942CAD70-477C-4C33-8CD9-3AD2DFBF6B5F}" type="pres">
      <dgm:prSet presAssocID="{2BB5A362-5633-4A83-9071-95CBDA734E6A}" presName="c1text" presStyleLbl="node1" presStyleIdx="0" presStyleCnt="1">
        <dgm:presLayoutVars>
          <dgm:bulletEnabled val="1"/>
        </dgm:presLayoutVars>
      </dgm:prSet>
      <dgm:spPr/>
      <dgm:t>
        <a:bodyPr/>
        <a:lstStyle/>
        <a:p>
          <a:endParaRPr lang="en-US"/>
        </a:p>
      </dgm:t>
    </dgm:pt>
  </dgm:ptLst>
  <dgm:cxnLst>
    <dgm:cxn modelId="{2748814F-5B04-994C-86B1-27C18A7D7D05}" type="presOf" srcId="{94747472-7603-4059-91DC-D0CBD783E5A9}" destId="{942CAD70-477C-4C33-8CD9-3AD2DFBF6B5F}" srcOrd="1" destOrd="0" presId="urn:microsoft.com/office/officeart/2005/8/layout/venn2"/>
    <dgm:cxn modelId="{7479D800-342D-1142-877F-A780AE5B6CDC}" type="presOf" srcId="{94747472-7603-4059-91DC-D0CBD783E5A9}" destId="{76FE26B1-C167-4C1A-A039-DACE3F61112B}" srcOrd="0" destOrd="0" presId="urn:microsoft.com/office/officeart/2005/8/layout/venn2"/>
    <dgm:cxn modelId="{859A131C-06A0-4ED9-B431-0675D34EFC09}" srcId="{2BB5A362-5633-4A83-9071-95CBDA734E6A}" destId="{94747472-7603-4059-91DC-D0CBD783E5A9}" srcOrd="0" destOrd="0" parTransId="{1D9B062F-9E30-4E36-832E-C7C17688C134}" sibTransId="{5F79CCF0-68F8-4754-A0C4-C6EEC063953A}"/>
    <dgm:cxn modelId="{D70279B9-5383-484F-AEC2-125352C032DE}" type="presOf" srcId="{2BB5A362-5633-4A83-9071-95CBDA734E6A}" destId="{72938701-6396-457E-B9BE-AA5378B2C555}" srcOrd="0" destOrd="0" presId="urn:microsoft.com/office/officeart/2005/8/layout/venn2"/>
    <dgm:cxn modelId="{1BC08A07-830D-E646-B98C-E4A3A64753A4}" type="presParOf" srcId="{72938701-6396-457E-B9BE-AA5378B2C555}" destId="{85EF0F57-F440-4960-B426-DE3089DE538A}" srcOrd="0" destOrd="0" presId="urn:microsoft.com/office/officeart/2005/8/layout/venn2"/>
    <dgm:cxn modelId="{BFE78E69-D006-C94E-A007-6008FC132D7E}" type="presParOf" srcId="{85EF0F57-F440-4960-B426-DE3089DE538A}" destId="{76FE26B1-C167-4C1A-A039-DACE3F61112B}" srcOrd="0" destOrd="0" presId="urn:microsoft.com/office/officeart/2005/8/layout/venn2"/>
    <dgm:cxn modelId="{0AAADCA2-E041-B048-B5E3-E9B143D7E785}" type="presParOf" srcId="{85EF0F57-F440-4960-B426-DE3089DE538A}" destId="{942CAD70-477C-4C33-8CD9-3AD2DFBF6B5F}" srcOrd="1" destOrd="0" presId="urn:microsoft.com/office/officeart/2005/8/layout/venn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15881D-1AA3-4CD1-B7E4-1AB2F0C518E5}" type="doc">
      <dgm:prSet loTypeId="urn:microsoft.com/office/officeart/2005/8/layout/radial2" loCatId="relationship" qsTypeId="urn:microsoft.com/office/officeart/2005/8/quickstyle/3d2" qsCatId="3D" csTypeId="urn:microsoft.com/office/officeart/2005/8/colors/accent1_2" csCatId="accent1" phldr="1"/>
      <dgm:spPr/>
      <dgm:t>
        <a:bodyPr/>
        <a:lstStyle/>
        <a:p>
          <a:endParaRPr lang="en-US"/>
        </a:p>
      </dgm:t>
    </dgm:pt>
    <dgm:pt modelId="{3409E8EE-6165-45D4-BAEF-AACB49C48A10}">
      <dgm:prSet phldrT="[Text]" custT="1"/>
      <dgm:spPr/>
      <dgm:t>
        <a:bodyPr/>
        <a:lstStyle/>
        <a:p>
          <a:r>
            <a:rPr lang="en-US" sz="1600" dirty="0"/>
            <a:t>Improved management system</a:t>
          </a:r>
        </a:p>
      </dgm:t>
    </dgm:pt>
    <dgm:pt modelId="{C1D9BA0B-58BA-43E3-AB17-B84DA4930928}" type="parTrans" cxnId="{516FBC9A-D742-4A1D-85BF-4FD9DAD9B852}">
      <dgm:prSet/>
      <dgm:spPr/>
      <dgm:t>
        <a:bodyPr/>
        <a:lstStyle/>
        <a:p>
          <a:endParaRPr lang="en-US" sz="2400"/>
        </a:p>
      </dgm:t>
    </dgm:pt>
    <dgm:pt modelId="{534DB50A-6154-42F4-99CE-61D40D0579E1}" type="sibTrans" cxnId="{516FBC9A-D742-4A1D-85BF-4FD9DAD9B852}">
      <dgm:prSet/>
      <dgm:spPr/>
      <dgm:t>
        <a:bodyPr/>
        <a:lstStyle/>
        <a:p>
          <a:endParaRPr lang="en-US" sz="2400"/>
        </a:p>
      </dgm:t>
    </dgm:pt>
    <dgm:pt modelId="{AB8A1C24-5B5B-4F72-8321-74E2091613DB}">
      <dgm:prSet phldrT="[Text]" custT="1"/>
      <dgm:spPr/>
      <dgm:t>
        <a:bodyPr/>
        <a:lstStyle/>
        <a:p>
          <a:r>
            <a:rPr lang="en-US" sz="1400" dirty="0"/>
            <a:t>Biodiversity conservation and  ecosystem services</a:t>
          </a:r>
        </a:p>
      </dgm:t>
    </dgm:pt>
    <dgm:pt modelId="{5E9C81FC-376C-48C0-A7A8-60EA2DAA0B6D}" type="parTrans" cxnId="{0D5AF33B-193E-4350-999E-CB77D462C80D}">
      <dgm:prSet/>
      <dgm:spPr/>
      <dgm:t>
        <a:bodyPr/>
        <a:lstStyle/>
        <a:p>
          <a:endParaRPr lang="en-US" sz="2400"/>
        </a:p>
      </dgm:t>
    </dgm:pt>
    <dgm:pt modelId="{367AFE77-8A55-4B48-8ECD-5B64D22E7009}" type="sibTrans" cxnId="{0D5AF33B-193E-4350-999E-CB77D462C80D}">
      <dgm:prSet/>
      <dgm:spPr/>
      <dgm:t>
        <a:bodyPr/>
        <a:lstStyle/>
        <a:p>
          <a:endParaRPr lang="en-US" sz="2400"/>
        </a:p>
      </dgm:t>
    </dgm:pt>
    <dgm:pt modelId="{E878901E-5884-467B-91A0-40A1588BF03F}" type="pres">
      <dgm:prSet presAssocID="{7915881D-1AA3-4CD1-B7E4-1AB2F0C518E5}" presName="composite" presStyleCnt="0">
        <dgm:presLayoutVars>
          <dgm:chMax val="5"/>
          <dgm:dir/>
          <dgm:animLvl val="ctr"/>
          <dgm:resizeHandles val="exact"/>
        </dgm:presLayoutVars>
      </dgm:prSet>
      <dgm:spPr/>
      <dgm:t>
        <a:bodyPr/>
        <a:lstStyle/>
        <a:p>
          <a:endParaRPr lang="en-US"/>
        </a:p>
      </dgm:t>
    </dgm:pt>
    <dgm:pt modelId="{51682B83-FFE1-429E-9283-D3663A278DEC}" type="pres">
      <dgm:prSet presAssocID="{7915881D-1AA3-4CD1-B7E4-1AB2F0C518E5}" presName="cycle" presStyleCnt="0"/>
      <dgm:spPr/>
      <dgm:t>
        <a:bodyPr/>
        <a:lstStyle/>
        <a:p>
          <a:endParaRPr lang="en-US"/>
        </a:p>
      </dgm:t>
    </dgm:pt>
    <dgm:pt modelId="{96F291E9-9C3F-4F5D-85E6-D1B04F297603}" type="pres">
      <dgm:prSet presAssocID="{7915881D-1AA3-4CD1-B7E4-1AB2F0C518E5}" presName="centerShape" presStyleCnt="0"/>
      <dgm:spPr/>
      <dgm:t>
        <a:bodyPr/>
        <a:lstStyle/>
        <a:p>
          <a:endParaRPr lang="en-US"/>
        </a:p>
      </dgm:t>
    </dgm:pt>
    <dgm:pt modelId="{71933847-8558-4899-8077-200BE9C0A057}" type="pres">
      <dgm:prSet presAssocID="{7915881D-1AA3-4CD1-B7E4-1AB2F0C518E5}" presName="connSite" presStyleLbl="node1" presStyleIdx="0" presStyleCnt="3"/>
      <dgm:spPr/>
      <dgm:t>
        <a:bodyPr/>
        <a:lstStyle/>
        <a:p>
          <a:endParaRPr lang="en-US"/>
        </a:p>
      </dgm:t>
    </dgm:pt>
    <dgm:pt modelId="{4F8B9CFA-B5F7-455A-B396-27AE19D08F3E}" type="pres">
      <dgm:prSet presAssocID="{7915881D-1AA3-4CD1-B7E4-1AB2F0C518E5}" presName="visible" presStyleLbl="node1" presStyleIdx="0" presStyleCnt="3" custScaleX="494338" custScaleY="240581" custLinFactX="-80461" custLinFactNeighborX="-100000" custLinFactNeighborY="7075"/>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52EC2628-7B96-428C-9B7E-0A8D76F8A1AA}" type="pres">
      <dgm:prSet presAssocID="{C1D9BA0B-58BA-43E3-AB17-B84DA4930928}" presName="Name25" presStyleLbl="parChTrans1D1" presStyleIdx="0" presStyleCnt="2"/>
      <dgm:spPr/>
      <dgm:t>
        <a:bodyPr/>
        <a:lstStyle/>
        <a:p>
          <a:endParaRPr lang="en-US"/>
        </a:p>
      </dgm:t>
    </dgm:pt>
    <dgm:pt modelId="{912BC350-CB8E-44C9-9CDA-2C8858C66AD5}" type="pres">
      <dgm:prSet presAssocID="{3409E8EE-6165-45D4-BAEF-AACB49C48A10}" presName="node" presStyleCnt="0"/>
      <dgm:spPr/>
      <dgm:t>
        <a:bodyPr/>
        <a:lstStyle/>
        <a:p>
          <a:endParaRPr lang="en-US"/>
        </a:p>
      </dgm:t>
    </dgm:pt>
    <dgm:pt modelId="{972BC1F7-DCA0-4764-BA3C-F86D856106D9}" type="pres">
      <dgm:prSet presAssocID="{3409E8EE-6165-45D4-BAEF-AACB49C48A10}" presName="parentNode" presStyleLbl="node1" presStyleIdx="1" presStyleCnt="3" custScaleX="814606" custScaleY="176138" custLinFactX="300000" custLinFactNeighborX="388466" custLinFactNeighborY="-9329">
        <dgm:presLayoutVars>
          <dgm:chMax val="1"/>
          <dgm:bulletEnabled val="1"/>
        </dgm:presLayoutVars>
      </dgm:prSet>
      <dgm:spPr/>
      <dgm:t>
        <a:bodyPr/>
        <a:lstStyle/>
        <a:p>
          <a:endParaRPr lang="en-US"/>
        </a:p>
      </dgm:t>
    </dgm:pt>
    <dgm:pt modelId="{B1255D20-8BE2-4F69-89C4-B2ACF1FF9607}" type="pres">
      <dgm:prSet presAssocID="{3409E8EE-6165-45D4-BAEF-AACB49C48A10}" presName="childNode" presStyleLbl="revTx" presStyleIdx="0" presStyleCnt="0">
        <dgm:presLayoutVars>
          <dgm:bulletEnabled val="1"/>
        </dgm:presLayoutVars>
      </dgm:prSet>
      <dgm:spPr/>
      <dgm:t>
        <a:bodyPr/>
        <a:lstStyle/>
        <a:p>
          <a:endParaRPr lang="en-US"/>
        </a:p>
      </dgm:t>
    </dgm:pt>
    <dgm:pt modelId="{D07BCC9D-0396-43BC-9E46-FE1B970749D3}" type="pres">
      <dgm:prSet presAssocID="{5E9C81FC-376C-48C0-A7A8-60EA2DAA0B6D}" presName="Name25" presStyleLbl="parChTrans1D1" presStyleIdx="1" presStyleCnt="2"/>
      <dgm:spPr/>
      <dgm:t>
        <a:bodyPr/>
        <a:lstStyle/>
        <a:p>
          <a:endParaRPr lang="en-US"/>
        </a:p>
      </dgm:t>
    </dgm:pt>
    <dgm:pt modelId="{89451872-4826-4813-8040-35A30B532A7A}" type="pres">
      <dgm:prSet presAssocID="{AB8A1C24-5B5B-4F72-8321-74E2091613DB}" presName="node" presStyleCnt="0"/>
      <dgm:spPr/>
      <dgm:t>
        <a:bodyPr/>
        <a:lstStyle/>
        <a:p>
          <a:endParaRPr lang="en-US"/>
        </a:p>
      </dgm:t>
    </dgm:pt>
    <dgm:pt modelId="{BA022BAA-96B6-44FC-97D8-37B718E824C8}" type="pres">
      <dgm:prSet presAssocID="{AB8A1C24-5B5B-4F72-8321-74E2091613DB}" presName="parentNode" presStyleLbl="node1" presStyleIdx="2" presStyleCnt="3" custScaleX="771455" custScaleY="222886" custLinFactX="300000" custLinFactNeighborX="325559" custLinFactNeighborY="-75198">
        <dgm:presLayoutVars>
          <dgm:chMax val="1"/>
          <dgm:bulletEnabled val="1"/>
        </dgm:presLayoutVars>
      </dgm:prSet>
      <dgm:spPr/>
      <dgm:t>
        <a:bodyPr/>
        <a:lstStyle/>
        <a:p>
          <a:endParaRPr lang="en-US"/>
        </a:p>
      </dgm:t>
    </dgm:pt>
    <dgm:pt modelId="{D42369C1-F5D3-4DDE-BAFC-405CC4138671}" type="pres">
      <dgm:prSet presAssocID="{AB8A1C24-5B5B-4F72-8321-74E2091613DB}" presName="childNode" presStyleLbl="revTx" presStyleIdx="0" presStyleCnt="0">
        <dgm:presLayoutVars>
          <dgm:bulletEnabled val="1"/>
        </dgm:presLayoutVars>
      </dgm:prSet>
      <dgm:spPr/>
      <dgm:t>
        <a:bodyPr/>
        <a:lstStyle/>
        <a:p>
          <a:endParaRPr lang="en-US"/>
        </a:p>
      </dgm:t>
    </dgm:pt>
  </dgm:ptLst>
  <dgm:cxnLst>
    <dgm:cxn modelId="{281580D8-C0B2-684C-9FBB-0293B1AFF83D}" type="presOf" srcId="{3409E8EE-6165-45D4-BAEF-AACB49C48A10}" destId="{972BC1F7-DCA0-4764-BA3C-F86D856106D9}" srcOrd="0" destOrd="0" presId="urn:microsoft.com/office/officeart/2005/8/layout/radial2"/>
    <dgm:cxn modelId="{19153FA4-2179-884C-8558-711949728DD4}" type="presOf" srcId="{5E9C81FC-376C-48C0-A7A8-60EA2DAA0B6D}" destId="{D07BCC9D-0396-43BC-9E46-FE1B970749D3}" srcOrd="0" destOrd="0" presId="urn:microsoft.com/office/officeart/2005/8/layout/radial2"/>
    <dgm:cxn modelId="{5C4DF54A-3B52-B545-BE64-96D1DB863F8B}" type="presOf" srcId="{7915881D-1AA3-4CD1-B7E4-1AB2F0C518E5}" destId="{E878901E-5884-467B-91A0-40A1588BF03F}" srcOrd="0" destOrd="0" presId="urn:microsoft.com/office/officeart/2005/8/layout/radial2"/>
    <dgm:cxn modelId="{629FF2EE-861A-3744-BAB0-E41ED3870936}" type="presOf" srcId="{C1D9BA0B-58BA-43E3-AB17-B84DA4930928}" destId="{52EC2628-7B96-428C-9B7E-0A8D76F8A1AA}" srcOrd="0" destOrd="0" presId="urn:microsoft.com/office/officeart/2005/8/layout/radial2"/>
    <dgm:cxn modelId="{516FBC9A-D742-4A1D-85BF-4FD9DAD9B852}" srcId="{7915881D-1AA3-4CD1-B7E4-1AB2F0C518E5}" destId="{3409E8EE-6165-45D4-BAEF-AACB49C48A10}" srcOrd="0" destOrd="0" parTransId="{C1D9BA0B-58BA-43E3-AB17-B84DA4930928}" sibTransId="{534DB50A-6154-42F4-99CE-61D40D0579E1}"/>
    <dgm:cxn modelId="{83AE4DB9-DF4A-9244-9097-66D9734E4EB6}" type="presOf" srcId="{AB8A1C24-5B5B-4F72-8321-74E2091613DB}" destId="{BA022BAA-96B6-44FC-97D8-37B718E824C8}" srcOrd="0" destOrd="0" presId="urn:microsoft.com/office/officeart/2005/8/layout/radial2"/>
    <dgm:cxn modelId="{0D5AF33B-193E-4350-999E-CB77D462C80D}" srcId="{7915881D-1AA3-4CD1-B7E4-1AB2F0C518E5}" destId="{AB8A1C24-5B5B-4F72-8321-74E2091613DB}" srcOrd="1" destOrd="0" parTransId="{5E9C81FC-376C-48C0-A7A8-60EA2DAA0B6D}" sibTransId="{367AFE77-8A55-4B48-8ECD-5B64D22E7009}"/>
    <dgm:cxn modelId="{ED299DF8-F454-1D49-8DDB-A2722B81D7D3}" type="presParOf" srcId="{E878901E-5884-467B-91A0-40A1588BF03F}" destId="{51682B83-FFE1-429E-9283-D3663A278DEC}" srcOrd="0" destOrd="0" presId="urn:microsoft.com/office/officeart/2005/8/layout/radial2"/>
    <dgm:cxn modelId="{30E83028-3331-EB49-950B-12C99A720D5B}" type="presParOf" srcId="{51682B83-FFE1-429E-9283-D3663A278DEC}" destId="{96F291E9-9C3F-4F5D-85E6-D1B04F297603}" srcOrd="0" destOrd="0" presId="urn:microsoft.com/office/officeart/2005/8/layout/radial2"/>
    <dgm:cxn modelId="{57659641-A3CE-A64B-8D73-E71BD84F409E}" type="presParOf" srcId="{96F291E9-9C3F-4F5D-85E6-D1B04F297603}" destId="{71933847-8558-4899-8077-200BE9C0A057}" srcOrd="0" destOrd="0" presId="urn:microsoft.com/office/officeart/2005/8/layout/radial2"/>
    <dgm:cxn modelId="{F5963168-4FDD-8D43-BE47-EE3F503151C9}" type="presParOf" srcId="{96F291E9-9C3F-4F5D-85E6-D1B04F297603}" destId="{4F8B9CFA-B5F7-455A-B396-27AE19D08F3E}" srcOrd="1" destOrd="0" presId="urn:microsoft.com/office/officeart/2005/8/layout/radial2"/>
    <dgm:cxn modelId="{99A88EAD-D596-3340-9616-B06A827A3D36}" type="presParOf" srcId="{51682B83-FFE1-429E-9283-D3663A278DEC}" destId="{52EC2628-7B96-428C-9B7E-0A8D76F8A1AA}" srcOrd="1" destOrd="0" presId="urn:microsoft.com/office/officeart/2005/8/layout/radial2"/>
    <dgm:cxn modelId="{CE0D0C85-8843-4340-896F-DE7B9AE6977B}" type="presParOf" srcId="{51682B83-FFE1-429E-9283-D3663A278DEC}" destId="{912BC350-CB8E-44C9-9CDA-2C8858C66AD5}" srcOrd="2" destOrd="0" presId="urn:microsoft.com/office/officeart/2005/8/layout/radial2"/>
    <dgm:cxn modelId="{A7016FFB-0F1C-174D-B870-5F1EF7039B8D}" type="presParOf" srcId="{912BC350-CB8E-44C9-9CDA-2C8858C66AD5}" destId="{972BC1F7-DCA0-4764-BA3C-F86D856106D9}" srcOrd="0" destOrd="0" presId="urn:microsoft.com/office/officeart/2005/8/layout/radial2"/>
    <dgm:cxn modelId="{3B2E403B-E3FF-BF42-B4CD-9298282EF71E}" type="presParOf" srcId="{912BC350-CB8E-44C9-9CDA-2C8858C66AD5}" destId="{B1255D20-8BE2-4F69-89C4-B2ACF1FF9607}" srcOrd="1" destOrd="0" presId="urn:microsoft.com/office/officeart/2005/8/layout/radial2"/>
    <dgm:cxn modelId="{03A64AB8-1AA0-3248-B7BD-9C193D519240}" type="presParOf" srcId="{51682B83-FFE1-429E-9283-D3663A278DEC}" destId="{D07BCC9D-0396-43BC-9E46-FE1B970749D3}" srcOrd="3" destOrd="0" presId="urn:microsoft.com/office/officeart/2005/8/layout/radial2"/>
    <dgm:cxn modelId="{A70192E1-17ED-A74F-9145-5C33FACB79FF}" type="presParOf" srcId="{51682B83-FFE1-429E-9283-D3663A278DEC}" destId="{89451872-4826-4813-8040-35A30B532A7A}" srcOrd="4" destOrd="0" presId="urn:microsoft.com/office/officeart/2005/8/layout/radial2"/>
    <dgm:cxn modelId="{22643B5A-4D52-7848-A34F-C2EB7EE41A7B}" type="presParOf" srcId="{89451872-4826-4813-8040-35A30B532A7A}" destId="{BA022BAA-96B6-44FC-97D8-37B718E824C8}" srcOrd="0" destOrd="0" presId="urn:microsoft.com/office/officeart/2005/8/layout/radial2"/>
    <dgm:cxn modelId="{A681116E-DC81-854A-8552-262BCCD48FEA}" type="presParOf" srcId="{89451872-4826-4813-8040-35A30B532A7A}" destId="{D42369C1-F5D3-4DDE-BAFC-405CC4138671}" srcOrd="1" destOrd="0" presId="urn:microsoft.com/office/officeart/2005/8/layout/radial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9386E1-514A-1F41-AA76-2FBE509E8972}" type="doc">
      <dgm:prSet loTypeId="urn:microsoft.com/office/officeart/2005/8/layout/process1" loCatId="" qsTypeId="urn:microsoft.com/office/officeart/2005/8/quickstyle/simple4" qsCatId="simple" csTypeId="urn:microsoft.com/office/officeart/2005/8/colors/accent1_2" csCatId="accent1" phldr="1"/>
      <dgm:spPr/>
    </dgm:pt>
    <dgm:pt modelId="{A61BCC2E-812B-944C-A12C-5A3212DA8CCC}">
      <dgm:prSet phldrT="[Text]"/>
      <dgm:spPr/>
      <dgm:t>
        <a:bodyPr/>
        <a:lstStyle/>
        <a:p>
          <a:r>
            <a:rPr lang="en-US" dirty="0" smtClean="0"/>
            <a:t>Local communities</a:t>
          </a:r>
          <a:endParaRPr lang="en-US" dirty="0"/>
        </a:p>
      </dgm:t>
    </dgm:pt>
    <dgm:pt modelId="{EF490699-65AB-1142-B48B-76BB7032AC76}" type="parTrans" cxnId="{409738B2-D978-014A-8686-7890D511D465}">
      <dgm:prSet/>
      <dgm:spPr/>
      <dgm:t>
        <a:bodyPr/>
        <a:lstStyle/>
        <a:p>
          <a:endParaRPr lang="en-US"/>
        </a:p>
      </dgm:t>
    </dgm:pt>
    <dgm:pt modelId="{832CFF90-9D45-5F48-9F3F-1015C77A6738}" type="sibTrans" cxnId="{409738B2-D978-014A-8686-7890D511D465}">
      <dgm:prSet custT="1"/>
      <dgm:spPr/>
      <dgm:t>
        <a:bodyPr/>
        <a:lstStyle/>
        <a:p>
          <a:r>
            <a:rPr lang="en-US" sz="2200" dirty="0" smtClean="0">
              <a:solidFill>
                <a:schemeClr val="tx1"/>
              </a:solidFill>
            </a:rPr>
            <a:t>manage</a:t>
          </a:r>
          <a:endParaRPr lang="en-US" sz="2200" dirty="0">
            <a:solidFill>
              <a:schemeClr val="tx1"/>
            </a:solidFill>
          </a:endParaRPr>
        </a:p>
      </dgm:t>
    </dgm:pt>
    <dgm:pt modelId="{99BA1D13-0D1D-1846-B565-61C95DC6A54E}">
      <dgm:prSet phldrT="[Text]"/>
      <dgm:spPr/>
      <dgm:t>
        <a:bodyPr/>
        <a:lstStyle/>
        <a:p>
          <a:r>
            <a:rPr lang="en-US" dirty="0" smtClean="0"/>
            <a:t>Natural resources</a:t>
          </a:r>
          <a:endParaRPr lang="en-US" dirty="0"/>
        </a:p>
      </dgm:t>
    </dgm:pt>
    <dgm:pt modelId="{9B2286DA-BB20-1E46-B9B4-EBA3DA97E6C8}" type="parTrans" cxnId="{0A9A005F-0715-BE40-BF1C-BB90715B90E5}">
      <dgm:prSet/>
      <dgm:spPr/>
      <dgm:t>
        <a:bodyPr/>
        <a:lstStyle/>
        <a:p>
          <a:endParaRPr lang="en-US"/>
        </a:p>
      </dgm:t>
    </dgm:pt>
    <dgm:pt modelId="{B4F37ADF-45B1-FB43-9E91-9D75AD6E1B10}" type="sibTrans" cxnId="{0A9A005F-0715-BE40-BF1C-BB90715B90E5}">
      <dgm:prSet custT="1"/>
      <dgm:spPr/>
      <dgm:t>
        <a:bodyPr/>
        <a:lstStyle/>
        <a:p>
          <a:pPr marL="0" indent="0"/>
          <a:r>
            <a:rPr lang="en-US" sz="2200" dirty="0" smtClean="0">
              <a:solidFill>
                <a:srgbClr val="000000"/>
              </a:solidFill>
            </a:rPr>
            <a:t>and seek</a:t>
          </a:r>
          <a:endParaRPr lang="en-US" sz="2200" dirty="0">
            <a:solidFill>
              <a:srgbClr val="000000"/>
            </a:solidFill>
          </a:endParaRPr>
        </a:p>
      </dgm:t>
    </dgm:pt>
    <dgm:pt modelId="{F270BC92-CEDE-2D4C-9E80-4124283529F6}">
      <dgm:prSet phldrT="[Text]"/>
      <dgm:spPr/>
      <dgm:t>
        <a:bodyPr/>
        <a:lstStyle/>
        <a:p>
          <a:r>
            <a:rPr lang="en-US" dirty="0" smtClean="0"/>
            <a:t>Capital and partnerships</a:t>
          </a:r>
          <a:endParaRPr lang="en-US" dirty="0"/>
        </a:p>
      </dgm:t>
    </dgm:pt>
    <dgm:pt modelId="{CA36494B-BDAE-D44A-9EAB-05423520C3E5}" type="parTrans" cxnId="{C679D2E6-5C4C-4C48-98F3-1776E26F5ECB}">
      <dgm:prSet/>
      <dgm:spPr/>
      <dgm:t>
        <a:bodyPr/>
        <a:lstStyle/>
        <a:p>
          <a:endParaRPr lang="en-US"/>
        </a:p>
      </dgm:t>
    </dgm:pt>
    <dgm:pt modelId="{93962F03-C41D-1C42-8D51-8E9990D3BF97}" type="sibTrans" cxnId="{C679D2E6-5C4C-4C48-98F3-1776E26F5ECB}">
      <dgm:prSet/>
      <dgm:spPr/>
      <dgm:t>
        <a:bodyPr/>
        <a:lstStyle/>
        <a:p>
          <a:endParaRPr lang="en-US"/>
        </a:p>
      </dgm:t>
    </dgm:pt>
    <dgm:pt modelId="{5E2053FA-477B-A640-902E-BB172B715BBD}" type="pres">
      <dgm:prSet presAssocID="{B19386E1-514A-1F41-AA76-2FBE509E8972}" presName="Name0" presStyleCnt="0">
        <dgm:presLayoutVars>
          <dgm:dir/>
          <dgm:resizeHandles val="exact"/>
        </dgm:presLayoutVars>
      </dgm:prSet>
      <dgm:spPr/>
    </dgm:pt>
    <dgm:pt modelId="{9EFAC358-9A02-E143-81CB-4D3F6F2F9E90}" type="pres">
      <dgm:prSet presAssocID="{A61BCC2E-812B-944C-A12C-5A3212DA8CCC}" presName="node" presStyleLbl="node1" presStyleIdx="0" presStyleCnt="3" custScaleX="45198" custScaleY="35973">
        <dgm:presLayoutVars>
          <dgm:bulletEnabled val="1"/>
        </dgm:presLayoutVars>
      </dgm:prSet>
      <dgm:spPr/>
      <dgm:t>
        <a:bodyPr/>
        <a:lstStyle/>
        <a:p>
          <a:endParaRPr lang="en-US"/>
        </a:p>
      </dgm:t>
    </dgm:pt>
    <dgm:pt modelId="{D2054D9C-E605-C644-804C-13148DF3B1DC}" type="pres">
      <dgm:prSet presAssocID="{832CFF90-9D45-5F48-9F3F-1015C77A6738}" presName="sibTrans" presStyleLbl="sibTrans2D1" presStyleIdx="0" presStyleCnt="2" custScaleX="161582" custScaleY="72103"/>
      <dgm:spPr/>
      <dgm:t>
        <a:bodyPr/>
        <a:lstStyle/>
        <a:p>
          <a:endParaRPr lang="en-US"/>
        </a:p>
      </dgm:t>
    </dgm:pt>
    <dgm:pt modelId="{5DCC8138-8469-A545-BE10-2C268F601AC0}" type="pres">
      <dgm:prSet presAssocID="{832CFF90-9D45-5F48-9F3F-1015C77A6738}" presName="connectorText" presStyleLbl="sibTrans2D1" presStyleIdx="0" presStyleCnt="2"/>
      <dgm:spPr/>
      <dgm:t>
        <a:bodyPr/>
        <a:lstStyle/>
        <a:p>
          <a:endParaRPr lang="en-US"/>
        </a:p>
      </dgm:t>
    </dgm:pt>
    <dgm:pt modelId="{2EE6D6F4-E87D-0C4A-91FB-4B95C8122786}" type="pres">
      <dgm:prSet presAssocID="{99BA1D13-0D1D-1846-B565-61C95DC6A54E}" presName="node" presStyleLbl="node1" presStyleIdx="1" presStyleCnt="3" custScaleX="36281" custScaleY="35973">
        <dgm:presLayoutVars>
          <dgm:bulletEnabled val="1"/>
        </dgm:presLayoutVars>
      </dgm:prSet>
      <dgm:spPr/>
      <dgm:t>
        <a:bodyPr/>
        <a:lstStyle/>
        <a:p>
          <a:endParaRPr lang="en-US"/>
        </a:p>
      </dgm:t>
    </dgm:pt>
    <dgm:pt modelId="{944B7BD7-36A8-5840-88F9-7B91464644A6}" type="pres">
      <dgm:prSet presAssocID="{B4F37ADF-45B1-FB43-9E91-9D75AD6E1B10}" presName="sibTrans" presStyleLbl="sibTrans2D1" presStyleIdx="1" presStyleCnt="2" custScaleX="154653" custScaleY="82177"/>
      <dgm:spPr/>
      <dgm:t>
        <a:bodyPr/>
        <a:lstStyle/>
        <a:p>
          <a:endParaRPr lang="en-US"/>
        </a:p>
      </dgm:t>
    </dgm:pt>
    <dgm:pt modelId="{09775CF6-35D9-7A43-9F40-270B24AAC0E9}" type="pres">
      <dgm:prSet presAssocID="{B4F37ADF-45B1-FB43-9E91-9D75AD6E1B10}" presName="connectorText" presStyleLbl="sibTrans2D1" presStyleIdx="1" presStyleCnt="2"/>
      <dgm:spPr/>
      <dgm:t>
        <a:bodyPr/>
        <a:lstStyle/>
        <a:p>
          <a:endParaRPr lang="en-US"/>
        </a:p>
      </dgm:t>
    </dgm:pt>
    <dgm:pt modelId="{C1AD11D3-3E0E-894B-B05A-A32CAD04F99D}" type="pres">
      <dgm:prSet presAssocID="{F270BC92-CEDE-2D4C-9E80-4124283529F6}" presName="node" presStyleLbl="node1" presStyleIdx="2" presStyleCnt="3" custScaleX="41684" custScaleY="38981">
        <dgm:presLayoutVars>
          <dgm:bulletEnabled val="1"/>
        </dgm:presLayoutVars>
      </dgm:prSet>
      <dgm:spPr/>
      <dgm:t>
        <a:bodyPr/>
        <a:lstStyle/>
        <a:p>
          <a:endParaRPr lang="en-US"/>
        </a:p>
      </dgm:t>
    </dgm:pt>
  </dgm:ptLst>
  <dgm:cxnLst>
    <dgm:cxn modelId="{C679D2E6-5C4C-4C48-98F3-1776E26F5ECB}" srcId="{B19386E1-514A-1F41-AA76-2FBE509E8972}" destId="{F270BC92-CEDE-2D4C-9E80-4124283529F6}" srcOrd="2" destOrd="0" parTransId="{CA36494B-BDAE-D44A-9EAB-05423520C3E5}" sibTransId="{93962F03-C41D-1C42-8D51-8E9990D3BF97}"/>
    <dgm:cxn modelId="{AC66CEE1-AF2A-AB4E-80EE-7DB3AE47B8B7}" type="presOf" srcId="{A61BCC2E-812B-944C-A12C-5A3212DA8CCC}" destId="{9EFAC358-9A02-E143-81CB-4D3F6F2F9E90}" srcOrd="0" destOrd="0" presId="urn:microsoft.com/office/officeart/2005/8/layout/process1"/>
    <dgm:cxn modelId="{7F3F753B-0663-294E-8D92-8ED1A5E8D221}" type="presOf" srcId="{832CFF90-9D45-5F48-9F3F-1015C77A6738}" destId="{D2054D9C-E605-C644-804C-13148DF3B1DC}" srcOrd="0" destOrd="0" presId="urn:microsoft.com/office/officeart/2005/8/layout/process1"/>
    <dgm:cxn modelId="{9FEECCBC-E101-7341-A9A2-733FD53B37D4}" type="presOf" srcId="{B19386E1-514A-1F41-AA76-2FBE509E8972}" destId="{5E2053FA-477B-A640-902E-BB172B715BBD}" srcOrd="0" destOrd="0" presId="urn:microsoft.com/office/officeart/2005/8/layout/process1"/>
    <dgm:cxn modelId="{26897BC8-3A6B-084B-BFFD-C2808F18AAF1}" type="presOf" srcId="{832CFF90-9D45-5F48-9F3F-1015C77A6738}" destId="{5DCC8138-8469-A545-BE10-2C268F601AC0}" srcOrd="1" destOrd="0" presId="urn:microsoft.com/office/officeart/2005/8/layout/process1"/>
    <dgm:cxn modelId="{409738B2-D978-014A-8686-7890D511D465}" srcId="{B19386E1-514A-1F41-AA76-2FBE509E8972}" destId="{A61BCC2E-812B-944C-A12C-5A3212DA8CCC}" srcOrd="0" destOrd="0" parTransId="{EF490699-65AB-1142-B48B-76BB7032AC76}" sibTransId="{832CFF90-9D45-5F48-9F3F-1015C77A6738}"/>
    <dgm:cxn modelId="{0A9A005F-0715-BE40-BF1C-BB90715B90E5}" srcId="{B19386E1-514A-1F41-AA76-2FBE509E8972}" destId="{99BA1D13-0D1D-1846-B565-61C95DC6A54E}" srcOrd="1" destOrd="0" parTransId="{9B2286DA-BB20-1E46-B9B4-EBA3DA97E6C8}" sibTransId="{B4F37ADF-45B1-FB43-9E91-9D75AD6E1B10}"/>
    <dgm:cxn modelId="{CEFAA91B-CAB4-8A4C-A8C0-B61A577B9938}" type="presOf" srcId="{99BA1D13-0D1D-1846-B565-61C95DC6A54E}" destId="{2EE6D6F4-E87D-0C4A-91FB-4B95C8122786}" srcOrd="0" destOrd="0" presId="urn:microsoft.com/office/officeart/2005/8/layout/process1"/>
    <dgm:cxn modelId="{215D2EE8-977A-7B41-9E51-A7B5DCAE5566}" type="presOf" srcId="{F270BC92-CEDE-2D4C-9E80-4124283529F6}" destId="{C1AD11D3-3E0E-894B-B05A-A32CAD04F99D}" srcOrd="0" destOrd="0" presId="urn:microsoft.com/office/officeart/2005/8/layout/process1"/>
    <dgm:cxn modelId="{693B30E0-FEAC-F746-B071-1F23DA57317E}" type="presOf" srcId="{B4F37ADF-45B1-FB43-9E91-9D75AD6E1B10}" destId="{944B7BD7-36A8-5840-88F9-7B91464644A6}" srcOrd="0" destOrd="0" presId="urn:microsoft.com/office/officeart/2005/8/layout/process1"/>
    <dgm:cxn modelId="{61A68D05-4552-4D4E-94F7-0E35BE671162}" type="presOf" srcId="{B4F37ADF-45B1-FB43-9E91-9D75AD6E1B10}" destId="{09775CF6-35D9-7A43-9F40-270B24AAC0E9}" srcOrd="1" destOrd="0" presId="urn:microsoft.com/office/officeart/2005/8/layout/process1"/>
    <dgm:cxn modelId="{324BDE3A-ED35-3E45-9050-747C2E45F3FA}" type="presParOf" srcId="{5E2053FA-477B-A640-902E-BB172B715BBD}" destId="{9EFAC358-9A02-E143-81CB-4D3F6F2F9E90}" srcOrd="0" destOrd="0" presId="urn:microsoft.com/office/officeart/2005/8/layout/process1"/>
    <dgm:cxn modelId="{A0AC7621-7E44-FE4D-9666-A5714360C69C}" type="presParOf" srcId="{5E2053FA-477B-A640-902E-BB172B715BBD}" destId="{D2054D9C-E605-C644-804C-13148DF3B1DC}" srcOrd="1" destOrd="0" presId="urn:microsoft.com/office/officeart/2005/8/layout/process1"/>
    <dgm:cxn modelId="{C5A77167-56DF-FB40-BF63-87ED35CAFBA5}" type="presParOf" srcId="{D2054D9C-E605-C644-804C-13148DF3B1DC}" destId="{5DCC8138-8469-A545-BE10-2C268F601AC0}" srcOrd="0" destOrd="0" presId="urn:microsoft.com/office/officeart/2005/8/layout/process1"/>
    <dgm:cxn modelId="{2DEFFFE1-E0A0-8842-A7D2-A16C2B17F184}" type="presParOf" srcId="{5E2053FA-477B-A640-902E-BB172B715BBD}" destId="{2EE6D6F4-E87D-0C4A-91FB-4B95C8122786}" srcOrd="2" destOrd="0" presId="urn:microsoft.com/office/officeart/2005/8/layout/process1"/>
    <dgm:cxn modelId="{2F4CC393-CBE4-614D-AA9D-97EF92BE0BFD}" type="presParOf" srcId="{5E2053FA-477B-A640-902E-BB172B715BBD}" destId="{944B7BD7-36A8-5840-88F9-7B91464644A6}" srcOrd="3" destOrd="0" presId="urn:microsoft.com/office/officeart/2005/8/layout/process1"/>
    <dgm:cxn modelId="{F8E6D672-3192-2A40-9423-20DC42D11AB3}" type="presParOf" srcId="{944B7BD7-36A8-5840-88F9-7B91464644A6}" destId="{09775CF6-35D9-7A43-9F40-270B24AAC0E9}" srcOrd="0" destOrd="0" presId="urn:microsoft.com/office/officeart/2005/8/layout/process1"/>
    <dgm:cxn modelId="{BFAE7C9F-0ED3-5E41-8EB7-D3FBC4D8A26B}" type="presParOf" srcId="{5E2053FA-477B-A640-902E-BB172B715BBD}" destId="{C1AD11D3-3E0E-894B-B05A-A32CAD04F99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9386E1-514A-1F41-AA76-2FBE509E8972}" type="doc">
      <dgm:prSet loTypeId="urn:microsoft.com/office/officeart/2005/8/layout/process1" loCatId="" qsTypeId="urn:microsoft.com/office/officeart/2005/8/quickstyle/simple4" qsCatId="simple" csTypeId="urn:microsoft.com/office/officeart/2005/8/colors/accent1_2" csCatId="accent1" phldr="1"/>
      <dgm:spPr/>
    </dgm:pt>
    <dgm:pt modelId="{A61BCC2E-812B-944C-A12C-5A3212DA8CCC}">
      <dgm:prSet phldrT="[Text]" custT="1"/>
      <dgm:spPr/>
      <dgm:t>
        <a:bodyPr/>
        <a:lstStyle/>
        <a:p>
          <a:r>
            <a:rPr lang="en-US" sz="2200" dirty="0" smtClean="0"/>
            <a:t>Investor with capital</a:t>
          </a:r>
          <a:endParaRPr lang="en-US" sz="2200" dirty="0"/>
        </a:p>
      </dgm:t>
    </dgm:pt>
    <dgm:pt modelId="{EF490699-65AB-1142-B48B-76BB7032AC76}" type="parTrans" cxnId="{409738B2-D978-014A-8686-7890D511D465}">
      <dgm:prSet/>
      <dgm:spPr/>
      <dgm:t>
        <a:bodyPr/>
        <a:lstStyle/>
        <a:p>
          <a:endParaRPr lang="en-US"/>
        </a:p>
      </dgm:t>
    </dgm:pt>
    <dgm:pt modelId="{832CFF90-9D45-5F48-9F3F-1015C77A6738}" type="sibTrans" cxnId="{409738B2-D978-014A-8686-7890D511D465}">
      <dgm:prSet custT="1"/>
      <dgm:spPr/>
      <dgm:t>
        <a:bodyPr/>
        <a:lstStyle/>
        <a:p>
          <a:r>
            <a:rPr lang="en-US" sz="2200" dirty="0" smtClean="0">
              <a:solidFill>
                <a:schemeClr val="tx1"/>
              </a:solidFill>
            </a:rPr>
            <a:t>seeks</a:t>
          </a:r>
          <a:endParaRPr lang="en-US" sz="2200" dirty="0">
            <a:solidFill>
              <a:schemeClr val="tx1"/>
            </a:solidFill>
          </a:endParaRPr>
        </a:p>
      </dgm:t>
    </dgm:pt>
    <dgm:pt modelId="{99BA1D13-0D1D-1846-B565-61C95DC6A54E}">
      <dgm:prSet phldrT="[Text]" custT="1"/>
      <dgm:spPr/>
      <dgm:t>
        <a:bodyPr/>
        <a:lstStyle/>
        <a:p>
          <a:r>
            <a:rPr lang="en-US" sz="2200" dirty="0" smtClean="0"/>
            <a:t>Natural resources</a:t>
          </a:r>
          <a:endParaRPr lang="en-US" sz="2200" dirty="0"/>
        </a:p>
      </dgm:t>
    </dgm:pt>
    <dgm:pt modelId="{9B2286DA-BB20-1E46-B9B4-EBA3DA97E6C8}" type="parTrans" cxnId="{0A9A005F-0715-BE40-BF1C-BB90715B90E5}">
      <dgm:prSet/>
      <dgm:spPr/>
      <dgm:t>
        <a:bodyPr/>
        <a:lstStyle/>
        <a:p>
          <a:endParaRPr lang="en-US"/>
        </a:p>
      </dgm:t>
    </dgm:pt>
    <dgm:pt modelId="{B4F37ADF-45B1-FB43-9E91-9D75AD6E1B10}" type="sibTrans" cxnId="{0A9A005F-0715-BE40-BF1C-BB90715B90E5}">
      <dgm:prSet custT="1"/>
      <dgm:spPr/>
      <dgm:t>
        <a:bodyPr/>
        <a:lstStyle/>
        <a:p>
          <a:pPr marL="0" indent="0"/>
          <a:r>
            <a:rPr lang="en-US" sz="2200" dirty="0" smtClean="0">
              <a:solidFill>
                <a:srgbClr val="000000"/>
              </a:solidFill>
            </a:rPr>
            <a:t>and needs</a:t>
          </a:r>
          <a:endParaRPr lang="en-US" sz="2200" dirty="0">
            <a:solidFill>
              <a:srgbClr val="000000"/>
            </a:solidFill>
          </a:endParaRPr>
        </a:p>
      </dgm:t>
    </dgm:pt>
    <dgm:pt modelId="{F270BC92-CEDE-2D4C-9E80-4124283529F6}">
      <dgm:prSet phldrT="[Text]" custT="1"/>
      <dgm:spPr/>
      <dgm:t>
        <a:bodyPr/>
        <a:lstStyle/>
        <a:p>
          <a:r>
            <a:rPr lang="en-US" sz="2200" dirty="0" err="1" smtClean="0"/>
            <a:t>Labourers</a:t>
          </a:r>
          <a:endParaRPr lang="en-US" sz="2200" dirty="0"/>
        </a:p>
      </dgm:t>
    </dgm:pt>
    <dgm:pt modelId="{CA36494B-BDAE-D44A-9EAB-05423520C3E5}" type="parTrans" cxnId="{C679D2E6-5C4C-4C48-98F3-1776E26F5ECB}">
      <dgm:prSet/>
      <dgm:spPr/>
      <dgm:t>
        <a:bodyPr/>
        <a:lstStyle/>
        <a:p>
          <a:endParaRPr lang="en-US"/>
        </a:p>
      </dgm:t>
    </dgm:pt>
    <dgm:pt modelId="{93962F03-C41D-1C42-8D51-8E9990D3BF97}" type="sibTrans" cxnId="{C679D2E6-5C4C-4C48-98F3-1776E26F5ECB}">
      <dgm:prSet/>
      <dgm:spPr/>
      <dgm:t>
        <a:bodyPr/>
        <a:lstStyle/>
        <a:p>
          <a:endParaRPr lang="en-US"/>
        </a:p>
      </dgm:t>
    </dgm:pt>
    <dgm:pt modelId="{5E2053FA-477B-A640-902E-BB172B715BBD}" type="pres">
      <dgm:prSet presAssocID="{B19386E1-514A-1F41-AA76-2FBE509E8972}" presName="Name0" presStyleCnt="0">
        <dgm:presLayoutVars>
          <dgm:dir/>
          <dgm:resizeHandles val="exact"/>
        </dgm:presLayoutVars>
      </dgm:prSet>
      <dgm:spPr/>
    </dgm:pt>
    <dgm:pt modelId="{9EFAC358-9A02-E143-81CB-4D3F6F2F9E90}" type="pres">
      <dgm:prSet presAssocID="{A61BCC2E-812B-944C-A12C-5A3212DA8CCC}" presName="node" presStyleLbl="node1" presStyleIdx="0" presStyleCnt="3" custScaleX="33179" custScaleY="35973">
        <dgm:presLayoutVars>
          <dgm:bulletEnabled val="1"/>
        </dgm:presLayoutVars>
      </dgm:prSet>
      <dgm:spPr/>
      <dgm:t>
        <a:bodyPr/>
        <a:lstStyle/>
        <a:p>
          <a:endParaRPr lang="en-US"/>
        </a:p>
      </dgm:t>
    </dgm:pt>
    <dgm:pt modelId="{D2054D9C-E605-C644-804C-13148DF3B1DC}" type="pres">
      <dgm:prSet presAssocID="{832CFF90-9D45-5F48-9F3F-1015C77A6738}" presName="sibTrans" presStyleLbl="sibTrans2D1" presStyleIdx="0" presStyleCnt="2" custScaleX="168690" custScaleY="72103"/>
      <dgm:spPr/>
      <dgm:t>
        <a:bodyPr/>
        <a:lstStyle/>
        <a:p>
          <a:endParaRPr lang="en-US"/>
        </a:p>
      </dgm:t>
    </dgm:pt>
    <dgm:pt modelId="{5DCC8138-8469-A545-BE10-2C268F601AC0}" type="pres">
      <dgm:prSet presAssocID="{832CFF90-9D45-5F48-9F3F-1015C77A6738}" presName="connectorText" presStyleLbl="sibTrans2D1" presStyleIdx="0" presStyleCnt="2"/>
      <dgm:spPr/>
      <dgm:t>
        <a:bodyPr/>
        <a:lstStyle/>
        <a:p>
          <a:endParaRPr lang="en-US"/>
        </a:p>
      </dgm:t>
    </dgm:pt>
    <dgm:pt modelId="{2EE6D6F4-E87D-0C4A-91FB-4B95C8122786}" type="pres">
      <dgm:prSet presAssocID="{99BA1D13-0D1D-1846-B565-61C95DC6A54E}" presName="node" presStyleLbl="node1" presStyleIdx="1" presStyleCnt="3" custScaleX="36281" custScaleY="35973">
        <dgm:presLayoutVars>
          <dgm:bulletEnabled val="1"/>
        </dgm:presLayoutVars>
      </dgm:prSet>
      <dgm:spPr/>
      <dgm:t>
        <a:bodyPr/>
        <a:lstStyle/>
        <a:p>
          <a:endParaRPr lang="en-US"/>
        </a:p>
      </dgm:t>
    </dgm:pt>
    <dgm:pt modelId="{944B7BD7-36A8-5840-88F9-7B91464644A6}" type="pres">
      <dgm:prSet presAssocID="{B4F37ADF-45B1-FB43-9E91-9D75AD6E1B10}" presName="sibTrans" presStyleLbl="sibTrans2D1" presStyleIdx="1" presStyleCnt="2" custScaleX="159676" custScaleY="82177"/>
      <dgm:spPr/>
      <dgm:t>
        <a:bodyPr/>
        <a:lstStyle/>
        <a:p>
          <a:endParaRPr lang="en-US"/>
        </a:p>
      </dgm:t>
    </dgm:pt>
    <dgm:pt modelId="{09775CF6-35D9-7A43-9F40-270B24AAC0E9}" type="pres">
      <dgm:prSet presAssocID="{B4F37ADF-45B1-FB43-9E91-9D75AD6E1B10}" presName="connectorText" presStyleLbl="sibTrans2D1" presStyleIdx="1" presStyleCnt="2"/>
      <dgm:spPr/>
      <dgm:t>
        <a:bodyPr/>
        <a:lstStyle/>
        <a:p>
          <a:endParaRPr lang="en-US"/>
        </a:p>
      </dgm:t>
    </dgm:pt>
    <dgm:pt modelId="{C1AD11D3-3E0E-894B-B05A-A32CAD04F99D}" type="pres">
      <dgm:prSet presAssocID="{F270BC92-CEDE-2D4C-9E80-4124283529F6}" presName="node" presStyleLbl="node1" presStyleIdx="2" presStyleCnt="3" custScaleX="41684" custScaleY="38981">
        <dgm:presLayoutVars>
          <dgm:bulletEnabled val="1"/>
        </dgm:presLayoutVars>
      </dgm:prSet>
      <dgm:spPr/>
      <dgm:t>
        <a:bodyPr/>
        <a:lstStyle/>
        <a:p>
          <a:endParaRPr lang="en-US"/>
        </a:p>
      </dgm:t>
    </dgm:pt>
  </dgm:ptLst>
  <dgm:cxnLst>
    <dgm:cxn modelId="{C679D2E6-5C4C-4C48-98F3-1776E26F5ECB}" srcId="{B19386E1-514A-1F41-AA76-2FBE509E8972}" destId="{F270BC92-CEDE-2D4C-9E80-4124283529F6}" srcOrd="2" destOrd="0" parTransId="{CA36494B-BDAE-D44A-9EAB-05423520C3E5}" sibTransId="{93962F03-C41D-1C42-8D51-8E9990D3BF97}"/>
    <dgm:cxn modelId="{FECCD407-5ADE-9B46-A5EB-82629DE68A7E}" type="presOf" srcId="{99BA1D13-0D1D-1846-B565-61C95DC6A54E}" destId="{2EE6D6F4-E87D-0C4A-91FB-4B95C8122786}" srcOrd="0" destOrd="0" presId="urn:microsoft.com/office/officeart/2005/8/layout/process1"/>
    <dgm:cxn modelId="{BF3F4EC0-6D01-7048-B006-7EB20BED5480}" type="presOf" srcId="{B4F37ADF-45B1-FB43-9E91-9D75AD6E1B10}" destId="{09775CF6-35D9-7A43-9F40-270B24AAC0E9}" srcOrd="1" destOrd="0" presId="urn:microsoft.com/office/officeart/2005/8/layout/process1"/>
    <dgm:cxn modelId="{F6C86AB9-3BD5-554B-A7F3-329358F79AB6}" type="presOf" srcId="{A61BCC2E-812B-944C-A12C-5A3212DA8CCC}" destId="{9EFAC358-9A02-E143-81CB-4D3F6F2F9E90}" srcOrd="0" destOrd="0" presId="urn:microsoft.com/office/officeart/2005/8/layout/process1"/>
    <dgm:cxn modelId="{8E327595-6A1A-7248-8BAA-641858A084EA}" type="presOf" srcId="{F270BC92-CEDE-2D4C-9E80-4124283529F6}" destId="{C1AD11D3-3E0E-894B-B05A-A32CAD04F99D}" srcOrd="0" destOrd="0" presId="urn:microsoft.com/office/officeart/2005/8/layout/process1"/>
    <dgm:cxn modelId="{ADD6A93C-6BAE-A64A-BF93-5AD10020D407}" type="presOf" srcId="{B4F37ADF-45B1-FB43-9E91-9D75AD6E1B10}" destId="{944B7BD7-36A8-5840-88F9-7B91464644A6}" srcOrd="0" destOrd="0" presId="urn:microsoft.com/office/officeart/2005/8/layout/process1"/>
    <dgm:cxn modelId="{10464BBE-C14E-BF4D-9F70-FD9DD4A85321}" type="presOf" srcId="{832CFF90-9D45-5F48-9F3F-1015C77A6738}" destId="{D2054D9C-E605-C644-804C-13148DF3B1DC}" srcOrd="0" destOrd="0" presId="urn:microsoft.com/office/officeart/2005/8/layout/process1"/>
    <dgm:cxn modelId="{409738B2-D978-014A-8686-7890D511D465}" srcId="{B19386E1-514A-1F41-AA76-2FBE509E8972}" destId="{A61BCC2E-812B-944C-A12C-5A3212DA8CCC}" srcOrd="0" destOrd="0" parTransId="{EF490699-65AB-1142-B48B-76BB7032AC76}" sibTransId="{832CFF90-9D45-5F48-9F3F-1015C77A6738}"/>
    <dgm:cxn modelId="{0A9A005F-0715-BE40-BF1C-BB90715B90E5}" srcId="{B19386E1-514A-1F41-AA76-2FBE509E8972}" destId="{99BA1D13-0D1D-1846-B565-61C95DC6A54E}" srcOrd="1" destOrd="0" parTransId="{9B2286DA-BB20-1E46-B9B4-EBA3DA97E6C8}" sibTransId="{B4F37ADF-45B1-FB43-9E91-9D75AD6E1B10}"/>
    <dgm:cxn modelId="{C894FD7D-A79F-3A40-9EFD-66CDB38FEA7E}" type="presOf" srcId="{832CFF90-9D45-5F48-9F3F-1015C77A6738}" destId="{5DCC8138-8469-A545-BE10-2C268F601AC0}" srcOrd="1" destOrd="0" presId="urn:microsoft.com/office/officeart/2005/8/layout/process1"/>
    <dgm:cxn modelId="{AD86AD42-DCC7-414D-B33F-66ED6F96AE33}" type="presOf" srcId="{B19386E1-514A-1F41-AA76-2FBE509E8972}" destId="{5E2053FA-477B-A640-902E-BB172B715BBD}" srcOrd="0" destOrd="0" presId="urn:microsoft.com/office/officeart/2005/8/layout/process1"/>
    <dgm:cxn modelId="{400469E0-B114-4340-A71C-BF37051C8E0C}" type="presParOf" srcId="{5E2053FA-477B-A640-902E-BB172B715BBD}" destId="{9EFAC358-9A02-E143-81CB-4D3F6F2F9E90}" srcOrd="0" destOrd="0" presId="urn:microsoft.com/office/officeart/2005/8/layout/process1"/>
    <dgm:cxn modelId="{4C32880A-79FE-3240-9764-09D777D493B8}" type="presParOf" srcId="{5E2053FA-477B-A640-902E-BB172B715BBD}" destId="{D2054D9C-E605-C644-804C-13148DF3B1DC}" srcOrd="1" destOrd="0" presId="urn:microsoft.com/office/officeart/2005/8/layout/process1"/>
    <dgm:cxn modelId="{8382CE26-48DA-694C-A408-6E71D5912039}" type="presParOf" srcId="{D2054D9C-E605-C644-804C-13148DF3B1DC}" destId="{5DCC8138-8469-A545-BE10-2C268F601AC0}" srcOrd="0" destOrd="0" presId="urn:microsoft.com/office/officeart/2005/8/layout/process1"/>
    <dgm:cxn modelId="{2FAB5E19-702B-9E4C-858B-D6FA0A3AC78C}" type="presParOf" srcId="{5E2053FA-477B-A640-902E-BB172B715BBD}" destId="{2EE6D6F4-E87D-0C4A-91FB-4B95C8122786}" srcOrd="2" destOrd="0" presId="urn:microsoft.com/office/officeart/2005/8/layout/process1"/>
    <dgm:cxn modelId="{5C5D05CA-9BA7-5C4E-8CD8-1F4CF27DF570}" type="presParOf" srcId="{5E2053FA-477B-A640-902E-BB172B715BBD}" destId="{944B7BD7-36A8-5840-88F9-7B91464644A6}" srcOrd="3" destOrd="0" presId="urn:microsoft.com/office/officeart/2005/8/layout/process1"/>
    <dgm:cxn modelId="{C6D5D956-2758-2344-B922-8273773F7DB5}" type="presParOf" srcId="{944B7BD7-36A8-5840-88F9-7B91464644A6}" destId="{09775CF6-35D9-7A43-9F40-270B24AAC0E9}" srcOrd="0" destOrd="0" presId="urn:microsoft.com/office/officeart/2005/8/layout/process1"/>
    <dgm:cxn modelId="{79C5AD15-FD82-4649-BCC5-1C29FC545D52}" type="presParOf" srcId="{5E2053FA-477B-A640-902E-BB172B715BBD}" destId="{C1AD11D3-3E0E-894B-B05A-A32CAD04F99D}"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EFEEC-C981-4956-831F-D8480B1D2B83}">
      <dsp:nvSpPr>
        <dsp:cNvPr id="0" name=""/>
        <dsp:cNvSpPr/>
      </dsp:nvSpPr>
      <dsp:spPr>
        <a:xfrm rot="496159">
          <a:off x="2294567" y="1071734"/>
          <a:ext cx="1593884" cy="29838"/>
        </a:xfrm>
        <a:custGeom>
          <a:avLst/>
          <a:gdLst/>
          <a:ahLst/>
          <a:cxnLst/>
          <a:rect l="0" t="0" r="0" b="0"/>
          <a:pathLst>
            <a:path>
              <a:moveTo>
                <a:pt x="0" y="14919"/>
              </a:moveTo>
              <a:lnTo>
                <a:pt x="1593884" y="14919"/>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A6A218-18C4-452B-82A5-9C2960F9F23D}">
      <dsp:nvSpPr>
        <dsp:cNvPr id="0" name=""/>
        <dsp:cNvSpPr/>
      </dsp:nvSpPr>
      <dsp:spPr>
        <a:xfrm rot="21004733">
          <a:off x="2294282" y="736605"/>
          <a:ext cx="1146264" cy="29838"/>
        </a:xfrm>
        <a:custGeom>
          <a:avLst/>
          <a:gdLst/>
          <a:ahLst/>
          <a:cxnLst/>
          <a:rect l="0" t="0" r="0" b="0"/>
          <a:pathLst>
            <a:path>
              <a:moveTo>
                <a:pt x="0" y="14919"/>
              </a:moveTo>
              <a:lnTo>
                <a:pt x="1146264" y="14919"/>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44FC19-DB65-4572-ADDD-144153631D48}">
      <dsp:nvSpPr>
        <dsp:cNvPr id="0" name=""/>
        <dsp:cNvSpPr/>
      </dsp:nvSpPr>
      <dsp:spPr>
        <a:xfrm>
          <a:off x="0" y="103"/>
          <a:ext cx="2693238" cy="1752386"/>
        </a:xfrm>
        <a:prstGeom prst="roundRect">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D2ACC1-2026-440F-954E-AE9A034F64B1}">
      <dsp:nvSpPr>
        <dsp:cNvPr id="0" name=""/>
        <dsp:cNvSpPr/>
      </dsp:nvSpPr>
      <dsp:spPr>
        <a:xfrm>
          <a:off x="3187929" y="-83947"/>
          <a:ext cx="3365270" cy="970211"/>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Integration of local communities into </a:t>
          </a:r>
          <a:r>
            <a:rPr lang="en-US" sz="1600" kern="1200" dirty="0" smtClean="0"/>
            <a:t>value </a:t>
          </a:r>
          <a:r>
            <a:rPr lang="en-US" sz="1600" kern="1200" dirty="0"/>
            <a:t>chain</a:t>
          </a:r>
        </a:p>
      </dsp:txBody>
      <dsp:txXfrm>
        <a:off x="3680761" y="58137"/>
        <a:ext cx="2379606" cy="686043"/>
      </dsp:txXfrm>
    </dsp:sp>
    <dsp:sp modelId="{3885AC08-DE8C-40C8-88CA-F8DBA849989B}">
      <dsp:nvSpPr>
        <dsp:cNvPr id="0" name=""/>
        <dsp:cNvSpPr/>
      </dsp:nvSpPr>
      <dsp:spPr>
        <a:xfrm>
          <a:off x="3726818" y="980219"/>
          <a:ext cx="2826381" cy="808317"/>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Networked/ Balanced governance</a:t>
          </a:r>
        </a:p>
      </dsp:txBody>
      <dsp:txXfrm>
        <a:off x="4140732" y="1098594"/>
        <a:ext cx="1998553" cy="571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9F12F-5523-4486-B7DC-7DEBC8AFCCD5}">
      <dsp:nvSpPr>
        <dsp:cNvPr id="0" name=""/>
        <dsp:cNvSpPr/>
      </dsp:nvSpPr>
      <dsp:spPr>
        <a:xfrm>
          <a:off x="957888" y="186495"/>
          <a:ext cx="564290" cy="368448"/>
        </a:xfrm>
        <a:prstGeom prst="upArrow">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68A598-D05F-42F9-B937-06767376B0F8}">
      <dsp:nvSpPr>
        <dsp:cNvPr id="0" name=""/>
        <dsp:cNvSpPr/>
      </dsp:nvSpPr>
      <dsp:spPr>
        <a:xfrm>
          <a:off x="189682" y="656843"/>
          <a:ext cx="1318269" cy="659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90000"/>
            </a:lnSpc>
            <a:spcBef>
              <a:spcPct val="0"/>
            </a:spcBef>
            <a:spcAft>
              <a:spcPct val="35000"/>
            </a:spcAft>
          </a:pPr>
          <a:r>
            <a:rPr lang="en-US" sz="1400" kern="1200" dirty="0">
              <a:sym typeface="Symbol"/>
            </a:rPr>
            <a:t></a:t>
          </a:r>
          <a:r>
            <a:rPr lang="en-US" sz="1400" kern="1200" dirty="0"/>
            <a:t>Investment </a:t>
          </a:r>
          <a:endParaRPr lang="en-US" sz="1400" kern="1200" dirty="0" smtClean="0"/>
        </a:p>
        <a:p>
          <a:pPr lvl="0" algn="l" defTabSz="622300">
            <a:lnSpc>
              <a:spcPct val="90000"/>
            </a:lnSpc>
            <a:spcBef>
              <a:spcPct val="0"/>
            </a:spcBef>
            <a:spcAft>
              <a:spcPct val="35000"/>
            </a:spcAft>
          </a:pPr>
          <a:r>
            <a:rPr lang="en-US" sz="1400" kern="1200" dirty="0" smtClean="0">
              <a:sym typeface="Symbol"/>
            </a:rPr>
            <a:t></a:t>
          </a:r>
          <a:r>
            <a:rPr lang="en-US" sz="1400" kern="1200" dirty="0"/>
            <a:t>Sustainable supply of raw material</a:t>
          </a:r>
        </a:p>
      </dsp:txBody>
      <dsp:txXfrm>
        <a:off x="189682" y="656843"/>
        <a:ext cx="1318269" cy="659505"/>
      </dsp:txXfrm>
    </dsp:sp>
    <dsp:sp modelId="{9FEB4917-C685-4C76-A0FE-4EB02702BD99}">
      <dsp:nvSpPr>
        <dsp:cNvPr id="0" name=""/>
        <dsp:cNvSpPr/>
      </dsp:nvSpPr>
      <dsp:spPr>
        <a:xfrm>
          <a:off x="1663412" y="813624"/>
          <a:ext cx="558778" cy="312298"/>
        </a:xfrm>
        <a:prstGeom prst="downArrow">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2229E2-FA08-42A0-A9CE-28DE6FB88DA0}">
      <dsp:nvSpPr>
        <dsp:cNvPr id="0" name=""/>
        <dsp:cNvSpPr/>
      </dsp:nvSpPr>
      <dsp:spPr>
        <a:xfrm>
          <a:off x="1714890" y="500063"/>
          <a:ext cx="1256909" cy="392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90000"/>
            </a:lnSpc>
            <a:spcBef>
              <a:spcPct val="0"/>
            </a:spcBef>
            <a:spcAft>
              <a:spcPct val="35000"/>
            </a:spcAft>
          </a:pPr>
          <a:r>
            <a:rPr lang="en-US" sz="1400" kern="1200" dirty="0">
              <a:sym typeface="Symbol"/>
            </a:rPr>
            <a:t></a:t>
          </a:r>
          <a:r>
            <a:rPr lang="en-US" sz="1400" kern="1200" dirty="0"/>
            <a:t>Increased incentive</a:t>
          </a:r>
        </a:p>
      </dsp:txBody>
      <dsp:txXfrm>
        <a:off x="1714890" y="500063"/>
        <a:ext cx="1256909" cy="392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9F12F-5523-4486-B7DC-7DEBC8AFCCD5}">
      <dsp:nvSpPr>
        <dsp:cNvPr id="0" name=""/>
        <dsp:cNvSpPr/>
      </dsp:nvSpPr>
      <dsp:spPr>
        <a:xfrm>
          <a:off x="1157840" y="0"/>
          <a:ext cx="530644" cy="377883"/>
        </a:xfrm>
        <a:prstGeom prst="upArrow">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68A598-D05F-42F9-B937-06767376B0F8}">
      <dsp:nvSpPr>
        <dsp:cNvPr id="0" name=""/>
        <dsp:cNvSpPr/>
      </dsp:nvSpPr>
      <dsp:spPr>
        <a:xfrm>
          <a:off x="1314795" y="392018"/>
          <a:ext cx="1124213" cy="67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100000"/>
            </a:lnSpc>
            <a:spcBef>
              <a:spcPct val="0"/>
            </a:spcBef>
            <a:spcAft>
              <a:spcPts val="0"/>
            </a:spcAft>
          </a:pPr>
          <a:r>
            <a:rPr lang="en-US" sz="1400" kern="1200" dirty="0">
              <a:solidFill>
                <a:sysClr val="windowText" lastClr="000000"/>
              </a:solidFill>
              <a:sym typeface="Symbol"/>
            </a:rPr>
            <a:t></a:t>
          </a:r>
          <a:r>
            <a:rPr lang="en-US" sz="1400" kern="1200" dirty="0">
              <a:solidFill>
                <a:sysClr val="windowText" lastClr="000000"/>
              </a:solidFill>
            </a:rPr>
            <a:t>Goods</a:t>
          </a:r>
        </a:p>
        <a:p>
          <a:pPr lvl="0" algn="l" defTabSz="622300">
            <a:lnSpc>
              <a:spcPct val="100000"/>
            </a:lnSpc>
            <a:spcBef>
              <a:spcPct val="0"/>
            </a:spcBef>
            <a:spcAft>
              <a:spcPts val="0"/>
            </a:spcAft>
          </a:pPr>
          <a:r>
            <a:rPr lang="en-US" sz="1400" kern="1200" dirty="0">
              <a:solidFill>
                <a:sysClr val="windowText" lastClr="000000"/>
              </a:solidFill>
              <a:sym typeface="Symbol"/>
            </a:rPr>
            <a:t></a:t>
          </a:r>
          <a:r>
            <a:rPr lang="en-US" sz="1400" kern="1200" dirty="0">
              <a:solidFill>
                <a:sysClr val="windowText" lastClr="000000"/>
              </a:solidFill>
            </a:rPr>
            <a:t>Benefits</a:t>
          </a:r>
        </a:p>
        <a:p>
          <a:pPr lvl="0" algn="l" defTabSz="622300">
            <a:lnSpc>
              <a:spcPct val="100000"/>
            </a:lnSpc>
            <a:spcBef>
              <a:spcPct val="0"/>
            </a:spcBef>
            <a:spcAft>
              <a:spcPts val="0"/>
            </a:spcAft>
          </a:pPr>
          <a:r>
            <a:rPr lang="en-US" sz="1400" kern="1200" dirty="0">
              <a:solidFill>
                <a:sysClr val="windowText" lastClr="000000"/>
              </a:solidFill>
              <a:sym typeface="Symbol"/>
            </a:rPr>
            <a:t></a:t>
          </a:r>
          <a:r>
            <a:rPr lang="en-US" sz="1400" kern="1200" dirty="0">
              <a:solidFill>
                <a:sysClr val="windowText" lastClr="000000"/>
              </a:solidFill>
            </a:rPr>
            <a:t>Services</a:t>
          </a:r>
        </a:p>
      </dsp:txBody>
      <dsp:txXfrm>
        <a:off x="1314795" y="392018"/>
        <a:ext cx="1124213" cy="676394"/>
      </dsp:txXfrm>
    </dsp:sp>
    <dsp:sp modelId="{D538BFB0-02E1-4A92-8043-26AB195BE891}">
      <dsp:nvSpPr>
        <dsp:cNvPr id="0" name=""/>
        <dsp:cNvSpPr/>
      </dsp:nvSpPr>
      <dsp:spPr>
        <a:xfrm>
          <a:off x="336414" y="932593"/>
          <a:ext cx="532640" cy="439006"/>
        </a:xfrm>
        <a:prstGeom prst="downArrow">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E5ABC45-CF04-4263-828C-E383E4EF3F18}">
      <dsp:nvSpPr>
        <dsp:cNvPr id="0" name=""/>
        <dsp:cNvSpPr/>
      </dsp:nvSpPr>
      <dsp:spPr>
        <a:xfrm flipH="1">
          <a:off x="0" y="124769"/>
          <a:ext cx="1497744" cy="67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l" defTabSz="622300">
            <a:lnSpc>
              <a:spcPct val="100000"/>
            </a:lnSpc>
            <a:spcBef>
              <a:spcPct val="0"/>
            </a:spcBef>
            <a:spcAft>
              <a:spcPts val="0"/>
            </a:spcAft>
          </a:pPr>
          <a:r>
            <a:rPr lang="en-US" sz="1400" kern="1200" dirty="0" smtClean="0">
              <a:solidFill>
                <a:sysClr val="windowText" lastClr="000000"/>
              </a:solidFill>
              <a:sym typeface="Symbol"/>
            </a:rPr>
            <a:t>Sustainable        management</a:t>
          </a:r>
          <a:endParaRPr lang="en-US" sz="1400" kern="1200" dirty="0">
            <a:solidFill>
              <a:sysClr val="windowText" lastClr="000000"/>
            </a:solidFill>
          </a:endParaRPr>
        </a:p>
        <a:p>
          <a:pPr lvl="0" algn="l" defTabSz="622300">
            <a:lnSpc>
              <a:spcPct val="100000"/>
            </a:lnSpc>
            <a:spcBef>
              <a:spcPct val="0"/>
            </a:spcBef>
            <a:spcAft>
              <a:spcPts val="0"/>
            </a:spcAft>
          </a:pPr>
          <a:r>
            <a:rPr lang="en-US" sz="1400" kern="1200" dirty="0" smtClean="0">
              <a:solidFill>
                <a:sysClr val="windowText" lastClr="000000"/>
              </a:solidFill>
              <a:sym typeface="Symbol"/>
            </a:rPr>
            <a:t>Conservation                             </a:t>
          </a:r>
          <a:r>
            <a:rPr lang="en-US" sz="1400" kern="1200" dirty="0" smtClean="0">
              <a:solidFill>
                <a:sysClr val="windowText" lastClr="000000"/>
              </a:solidFill>
            </a:rPr>
            <a:t>BD monitoring</a:t>
          </a:r>
          <a:endParaRPr lang="en-US" sz="1400" kern="1200" dirty="0">
            <a:solidFill>
              <a:sysClr val="windowText" lastClr="000000"/>
            </a:solidFill>
          </a:endParaRPr>
        </a:p>
      </dsp:txBody>
      <dsp:txXfrm>
        <a:off x="0" y="124769"/>
        <a:ext cx="1497744" cy="676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BA185-EA22-44B8-B2AA-394BF85E6359}">
      <dsp:nvSpPr>
        <dsp:cNvPr id="0" name=""/>
        <dsp:cNvSpPr/>
      </dsp:nvSpPr>
      <dsp:spPr>
        <a:xfrm rot="21172204">
          <a:off x="2222440" y="714022"/>
          <a:ext cx="2690693" cy="32695"/>
        </a:xfrm>
        <a:custGeom>
          <a:avLst/>
          <a:gdLst/>
          <a:ahLst/>
          <a:cxnLst/>
          <a:rect l="0" t="0" r="0" b="0"/>
          <a:pathLst>
            <a:path>
              <a:moveTo>
                <a:pt x="0" y="16347"/>
              </a:moveTo>
              <a:lnTo>
                <a:pt x="2690693" y="16347"/>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A6A218-18C4-452B-82A5-9C2960F9F23D}">
      <dsp:nvSpPr>
        <dsp:cNvPr id="0" name=""/>
        <dsp:cNvSpPr/>
      </dsp:nvSpPr>
      <dsp:spPr>
        <a:xfrm rot="402985">
          <a:off x="2228047" y="1064415"/>
          <a:ext cx="1397768" cy="32695"/>
        </a:xfrm>
        <a:custGeom>
          <a:avLst/>
          <a:gdLst/>
          <a:ahLst/>
          <a:cxnLst/>
          <a:rect l="0" t="0" r="0" b="0"/>
          <a:pathLst>
            <a:path>
              <a:moveTo>
                <a:pt x="0" y="16347"/>
              </a:moveTo>
              <a:lnTo>
                <a:pt x="1397768" y="16347"/>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44FC19-DB65-4572-ADDD-144153631D48}">
      <dsp:nvSpPr>
        <dsp:cNvPr id="0" name=""/>
        <dsp:cNvSpPr/>
      </dsp:nvSpPr>
      <dsp:spPr>
        <a:xfrm>
          <a:off x="950461" y="8713"/>
          <a:ext cx="2279359" cy="1623527"/>
        </a:xfrm>
        <a:prstGeom prst="cloud">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D2ACC1-2026-440F-954E-AE9A034F64B1}">
      <dsp:nvSpPr>
        <dsp:cNvPr id="0" name=""/>
        <dsp:cNvSpPr/>
      </dsp:nvSpPr>
      <dsp:spPr>
        <a:xfrm>
          <a:off x="3452833" y="961934"/>
          <a:ext cx="3132490" cy="73041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Organized </a:t>
          </a:r>
          <a:r>
            <a:rPr lang="en-US" sz="1200" kern="1200" dirty="0" smtClean="0"/>
            <a:t>&amp; capable enterprise </a:t>
          </a:r>
          <a:r>
            <a:rPr lang="en-US" sz="1200" kern="1200" dirty="0"/>
            <a:t>oriented community groups with access to natural resources</a:t>
          </a:r>
        </a:p>
      </dsp:txBody>
      <dsp:txXfrm>
        <a:off x="3911576" y="1068901"/>
        <a:ext cx="2215004" cy="516481"/>
      </dsp:txXfrm>
    </dsp:sp>
    <dsp:sp modelId="{3E7A39CF-22C9-481F-9D10-6B2AE0D82A2E}">
      <dsp:nvSpPr>
        <dsp:cNvPr id="0" name=""/>
        <dsp:cNvSpPr/>
      </dsp:nvSpPr>
      <dsp:spPr>
        <a:xfrm>
          <a:off x="4871929" y="71311"/>
          <a:ext cx="1713394" cy="777531"/>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Increased income and employment</a:t>
          </a:r>
        </a:p>
      </dsp:txBody>
      <dsp:txXfrm>
        <a:off x="5122850" y="185178"/>
        <a:ext cx="1211552" cy="5497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E26B1-C167-4C1A-A039-DACE3F61112B}">
      <dsp:nvSpPr>
        <dsp:cNvPr id="0" name=""/>
        <dsp:cNvSpPr/>
      </dsp:nvSpPr>
      <dsp:spPr>
        <a:xfrm>
          <a:off x="429414" y="0"/>
          <a:ext cx="2009783" cy="1567816"/>
        </a:xfrm>
        <a:prstGeom prst="ellipse">
          <a:avLst/>
        </a:prstGeom>
        <a:solidFill>
          <a:schemeClr val="accent1">
            <a:hueOff val="0"/>
            <a:satOff val="0"/>
            <a:lum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effectLst>
                <a:outerShdw blurRad="38100" dist="38100" dir="2700000" algn="tl">
                  <a:srgbClr val="000000">
                    <a:alpha val="43137"/>
                  </a:srgbClr>
                </a:outerShdw>
              </a:effectLst>
            </a:rPr>
            <a:t>Co-operatives</a:t>
          </a:r>
          <a:endParaRPr lang="en-US" sz="1200" kern="1200" dirty="0">
            <a:solidFill>
              <a:schemeClr val="bg1"/>
            </a:solidFill>
            <a:effectLst>
              <a:outerShdw blurRad="38100" dist="38100" dir="2700000" algn="tl">
                <a:srgbClr val="000000">
                  <a:alpha val="43137"/>
                </a:srgbClr>
              </a:outerShdw>
            </a:effectLst>
          </a:endParaRPr>
        </a:p>
      </dsp:txBody>
      <dsp:txXfrm>
        <a:off x="906738" y="117586"/>
        <a:ext cx="1055136" cy="266528"/>
      </dsp:txXfrm>
    </dsp:sp>
    <dsp:sp modelId="{7B9568ED-3D2F-49AC-8D2B-03F287468BE3}">
      <dsp:nvSpPr>
        <dsp:cNvPr id="0" name=""/>
        <dsp:cNvSpPr/>
      </dsp:nvSpPr>
      <dsp:spPr>
        <a:xfrm>
          <a:off x="1178343" y="660132"/>
          <a:ext cx="1077289" cy="853628"/>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t>Sub-group</a:t>
          </a:r>
        </a:p>
      </dsp:txBody>
      <dsp:txXfrm>
        <a:off x="1336109" y="873540"/>
        <a:ext cx="761758" cy="426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E26B1-C167-4C1A-A039-DACE3F61112B}">
      <dsp:nvSpPr>
        <dsp:cNvPr id="0" name=""/>
        <dsp:cNvSpPr/>
      </dsp:nvSpPr>
      <dsp:spPr>
        <a:xfrm>
          <a:off x="-135095" y="0"/>
          <a:ext cx="1184818" cy="914628"/>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t>Farmers' group</a:t>
          </a:r>
        </a:p>
      </dsp:txBody>
      <dsp:txXfrm>
        <a:off x="38417" y="228657"/>
        <a:ext cx="837793" cy="4573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BCC9D-0396-43BC-9E46-FE1B970749D3}">
      <dsp:nvSpPr>
        <dsp:cNvPr id="0" name=""/>
        <dsp:cNvSpPr/>
      </dsp:nvSpPr>
      <dsp:spPr>
        <a:xfrm rot="302525">
          <a:off x="2402271" y="740321"/>
          <a:ext cx="1498876" cy="16105"/>
        </a:xfrm>
        <a:custGeom>
          <a:avLst/>
          <a:gdLst/>
          <a:ahLst/>
          <a:cxnLst/>
          <a:rect l="0" t="0" r="0" b="0"/>
          <a:pathLst>
            <a:path>
              <a:moveTo>
                <a:pt x="0" y="8052"/>
              </a:moveTo>
              <a:lnTo>
                <a:pt x="1498876" y="8052"/>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EC2628-7B96-428C-9B7E-0A8D76F8A1AA}">
      <dsp:nvSpPr>
        <dsp:cNvPr id="0" name=""/>
        <dsp:cNvSpPr/>
      </dsp:nvSpPr>
      <dsp:spPr>
        <a:xfrm rot="20984046">
          <a:off x="2392021" y="472786"/>
          <a:ext cx="1642848" cy="16105"/>
        </a:xfrm>
        <a:custGeom>
          <a:avLst/>
          <a:gdLst/>
          <a:ahLst/>
          <a:cxnLst/>
          <a:rect l="0" t="0" r="0" b="0"/>
          <a:pathLst>
            <a:path>
              <a:moveTo>
                <a:pt x="0" y="8052"/>
              </a:moveTo>
              <a:lnTo>
                <a:pt x="1642848" y="8052"/>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8B9CFA-B5F7-455A-B396-27AE19D08F3E}">
      <dsp:nvSpPr>
        <dsp:cNvPr id="0" name=""/>
        <dsp:cNvSpPr/>
      </dsp:nvSpPr>
      <dsp:spPr>
        <a:xfrm>
          <a:off x="0" y="355"/>
          <a:ext cx="2898621" cy="141068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2BC1F7-DCA0-4764-BA3C-F86D856106D9}">
      <dsp:nvSpPr>
        <dsp:cNvPr id="0" name=""/>
        <dsp:cNvSpPr/>
      </dsp:nvSpPr>
      <dsp:spPr>
        <a:xfrm>
          <a:off x="3687265" y="-174353"/>
          <a:ext cx="2865934" cy="619686"/>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Improved management system</a:t>
          </a:r>
        </a:p>
      </dsp:txBody>
      <dsp:txXfrm>
        <a:off x="4106971" y="-83602"/>
        <a:ext cx="2026522" cy="438184"/>
      </dsp:txXfrm>
    </dsp:sp>
    <dsp:sp modelId="{BA022BAA-96B6-44FC-97D8-37B718E824C8}">
      <dsp:nvSpPr>
        <dsp:cNvPr id="0" name=""/>
        <dsp:cNvSpPr/>
      </dsp:nvSpPr>
      <dsp:spPr>
        <a:xfrm>
          <a:off x="3839078" y="536674"/>
          <a:ext cx="2714121" cy="784154"/>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Biodiversity conservation and  ecosystem services</a:t>
          </a:r>
        </a:p>
      </dsp:txBody>
      <dsp:txXfrm>
        <a:off x="4236552" y="651511"/>
        <a:ext cx="1919173" cy="554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AC358-9A02-E143-81CB-4D3F6F2F9E90}">
      <dsp:nvSpPr>
        <dsp:cNvPr id="0" name=""/>
        <dsp:cNvSpPr/>
      </dsp:nvSpPr>
      <dsp:spPr>
        <a:xfrm>
          <a:off x="242" y="1070772"/>
          <a:ext cx="1891772" cy="90339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Local communities</a:t>
          </a:r>
          <a:endParaRPr lang="en-US" sz="2100" kern="1200" dirty="0"/>
        </a:p>
      </dsp:txBody>
      <dsp:txXfrm>
        <a:off x="26702" y="1097232"/>
        <a:ext cx="1838852" cy="850474"/>
      </dsp:txXfrm>
    </dsp:sp>
    <dsp:sp modelId="{D2054D9C-E605-C644-804C-13148DF3B1DC}">
      <dsp:nvSpPr>
        <dsp:cNvPr id="0" name=""/>
        <dsp:cNvSpPr/>
      </dsp:nvSpPr>
      <dsp:spPr>
        <a:xfrm>
          <a:off x="2037349" y="1148251"/>
          <a:ext cx="1433767" cy="7484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manage</a:t>
          </a:r>
          <a:endParaRPr lang="en-US" sz="2200" kern="1200" dirty="0">
            <a:solidFill>
              <a:schemeClr val="tx1"/>
            </a:solidFill>
          </a:endParaRPr>
        </a:p>
      </dsp:txBody>
      <dsp:txXfrm>
        <a:off x="2037349" y="1297938"/>
        <a:ext cx="1209236" cy="449062"/>
      </dsp:txXfrm>
    </dsp:sp>
    <dsp:sp modelId="{2EE6D6F4-E87D-0C4A-91FB-4B95C8122786}">
      <dsp:nvSpPr>
        <dsp:cNvPr id="0" name=""/>
        <dsp:cNvSpPr/>
      </dsp:nvSpPr>
      <dsp:spPr>
        <a:xfrm>
          <a:off x="3566224" y="1070772"/>
          <a:ext cx="1518549" cy="90339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Natural resources</a:t>
          </a:r>
          <a:endParaRPr lang="en-US" sz="2100" kern="1200" dirty="0"/>
        </a:p>
      </dsp:txBody>
      <dsp:txXfrm>
        <a:off x="3592684" y="1097232"/>
        <a:ext cx="1465629" cy="850474"/>
      </dsp:txXfrm>
    </dsp:sp>
    <dsp:sp modelId="{944B7BD7-36A8-5840-88F9-7B91464644A6}">
      <dsp:nvSpPr>
        <dsp:cNvPr id="0" name=""/>
        <dsp:cNvSpPr/>
      </dsp:nvSpPr>
      <dsp:spPr>
        <a:xfrm>
          <a:off x="5260850" y="1095966"/>
          <a:ext cx="1372283" cy="85300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pPr>
          <a:r>
            <a:rPr lang="en-US" sz="2200" kern="1200" dirty="0" smtClean="0">
              <a:solidFill>
                <a:srgbClr val="000000"/>
              </a:solidFill>
            </a:rPr>
            <a:t>and seek</a:t>
          </a:r>
          <a:endParaRPr lang="en-US" sz="2200" kern="1200" dirty="0">
            <a:solidFill>
              <a:srgbClr val="000000"/>
            </a:solidFill>
          </a:endParaRPr>
        </a:p>
      </dsp:txBody>
      <dsp:txXfrm>
        <a:off x="5260850" y="1266567"/>
        <a:ext cx="1116382" cy="511803"/>
      </dsp:txXfrm>
    </dsp:sp>
    <dsp:sp modelId="{C1AD11D3-3E0E-894B-B05A-A32CAD04F99D}">
      <dsp:nvSpPr>
        <dsp:cNvPr id="0" name=""/>
        <dsp:cNvSpPr/>
      </dsp:nvSpPr>
      <dsp:spPr>
        <a:xfrm>
          <a:off x="6758983" y="1033001"/>
          <a:ext cx="1744693" cy="978935"/>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Capital and partnerships</a:t>
          </a:r>
          <a:endParaRPr lang="en-US" sz="2100" kern="1200" dirty="0"/>
        </a:p>
      </dsp:txBody>
      <dsp:txXfrm>
        <a:off x="6787655" y="1061673"/>
        <a:ext cx="1687349" cy="9215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AC358-9A02-E143-81CB-4D3F6F2F9E90}">
      <dsp:nvSpPr>
        <dsp:cNvPr id="0" name=""/>
        <dsp:cNvSpPr/>
      </dsp:nvSpPr>
      <dsp:spPr>
        <a:xfrm>
          <a:off x="9875" y="1003888"/>
          <a:ext cx="1472692" cy="103716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Investor with capital</a:t>
          </a:r>
          <a:endParaRPr lang="en-US" sz="2200" kern="1200" dirty="0"/>
        </a:p>
      </dsp:txBody>
      <dsp:txXfrm>
        <a:off x="40252" y="1034265"/>
        <a:ext cx="1411938" cy="976407"/>
      </dsp:txXfrm>
    </dsp:sp>
    <dsp:sp modelId="{D2054D9C-E605-C644-804C-13148DF3B1DC}">
      <dsp:nvSpPr>
        <dsp:cNvPr id="0" name=""/>
        <dsp:cNvSpPr/>
      </dsp:nvSpPr>
      <dsp:spPr>
        <a:xfrm>
          <a:off x="1603247" y="1125621"/>
          <a:ext cx="1587354" cy="79369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seeks</a:t>
          </a:r>
          <a:endParaRPr lang="en-US" sz="2200" kern="1200" dirty="0">
            <a:solidFill>
              <a:schemeClr val="tx1"/>
            </a:solidFill>
          </a:endParaRPr>
        </a:p>
      </dsp:txBody>
      <dsp:txXfrm>
        <a:off x="1603247" y="1284360"/>
        <a:ext cx="1349246" cy="476217"/>
      </dsp:txXfrm>
    </dsp:sp>
    <dsp:sp modelId="{2EE6D6F4-E87D-0C4A-91FB-4B95C8122786}">
      <dsp:nvSpPr>
        <dsp:cNvPr id="0" name=""/>
        <dsp:cNvSpPr/>
      </dsp:nvSpPr>
      <dsp:spPr>
        <a:xfrm>
          <a:off x="3258018" y="1003888"/>
          <a:ext cx="1610378" cy="103716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Natural resources</a:t>
          </a:r>
          <a:endParaRPr lang="en-US" sz="2200" kern="1200" dirty="0"/>
        </a:p>
      </dsp:txBody>
      <dsp:txXfrm>
        <a:off x="3288395" y="1034265"/>
        <a:ext cx="1549624" cy="976407"/>
      </dsp:txXfrm>
    </dsp:sp>
    <dsp:sp modelId="{944B7BD7-36A8-5840-88F9-7B91464644A6}">
      <dsp:nvSpPr>
        <dsp:cNvPr id="0" name=""/>
        <dsp:cNvSpPr/>
      </dsp:nvSpPr>
      <dsp:spPr>
        <a:xfrm>
          <a:off x="5031486" y="1070175"/>
          <a:ext cx="1502533" cy="9045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pPr>
          <a:r>
            <a:rPr lang="en-US" sz="2200" kern="1200" dirty="0" smtClean="0">
              <a:solidFill>
                <a:srgbClr val="000000"/>
              </a:solidFill>
            </a:rPr>
            <a:t>and needs</a:t>
          </a:r>
          <a:endParaRPr lang="en-US" sz="2200" kern="1200" dirty="0">
            <a:solidFill>
              <a:srgbClr val="000000"/>
            </a:solidFill>
          </a:endParaRPr>
        </a:p>
      </dsp:txBody>
      <dsp:txXfrm>
        <a:off x="5031486" y="1251092"/>
        <a:ext cx="1231157" cy="542753"/>
      </dsp:txXfrm>
    </dsp:sp>
    <dsp:sp modelId="{C1AD11D3-3E0E-894B-B05A-A32CAD04F99D}">
      <dsp:nvSpPr>
        <dsp:cNvPr id="0" name=""/>
        <dsp:cNvSpPr/>
      </dsp:nvSpPr>
      <dsp:spPr>
        <a:xfrm>
          <a:off x="6643847" y="960525"/>
          <a:ext cx="1850197" cy="112388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Labourers</a:t>
          </a:r>
          <a:endParaRPr lang="en-US" sz="2200" kern="1200" dirty="0"/>
        </a:p>
      </dsp:txBody>
      <dsp:txXfrm>
        <a:off x="6676765" y="993443"/>
        <a:ext cx="1784361" cy="105805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AF2C06-8235-4995-93DA-7EA8823825DC}" type="datetimeFigureOut">
              <a:rPr lang="fr-CA" smtClean="0"/>
              <a:pPr/>
              <a:t>17-09-07</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F4415E-5890-4484-AA9B-EA465E139EC7}" type="slidenum">
              <a:rPr lang="fr-CA" smtClean="0"/>
              <a:pPr/>
              <a:t>‹#›</a:t>
            </a:fld>
            <a:endParaRPr lang="fr-CA"/>
          </a:p>
        </p:txBody>
      </p:sp>
    </p:spTree>
    <p:extLst>
      <p:ext uri="{BB962C8B-B14F-4D97-AF65-F5344CB8AC3E}">
        <p14:creationId xmlns:p14="http://schemas.microsoft.com/office/powerpoint/2010/main" val="502657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052AB-D226-4E4F-B3CB-CC89EF83A09C}" type="datetimeFigureOut">
              <a:rPr lang="en-US" smtClean="0"/>
              <a:pPr/>
              <a:t>9/7/17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DC841-5FE5-4CD1-B4A9-03EEA288F11B}" type="slidenum">
              <a:rPr lang="en-US" smtClean="0"/>
              <a:pPr/>
              <a:t>‹#›</a:t>
            </a:fld>
            <a:endParaRPr lang="en-US"/>
          </a:p>
        </p:txBody>
      </p:sp>
    </p:spTree>
    <p:extLst>
      <p:ext uri="{BB962C8B-B14F-4D97-AF65-F5344CB8AC3E}">
        <p14:creationId xmlns:p14="http://schemas.microsoft.com/office/powerpoint/2010/main" val="269877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Introduce the emerging need of transformation of traditional</a:t>
            </a:r>
            <a:r>
              <a:rPr lang="en-US" sz="1200" kern="1200" baseline="0" dirty="0" smtClean="0">
                <a:solidFill>
                  <a:schemeClr val="tx1"/>
                </a:solidFill>
                <a:latin typeface="+mn-lt"/>
                <a:ea typeface="+mn-ea"/>
                <a:cs typeface="+mn-cs"/>
              </a:rPr>
              <a:t> Agri. </a:t>
            </a:r>
            <a:r>
              <a:rPr lang="en-US" sz="1200" kern="1200" dirty="0" smtClean="0">
                <a:solidFill>
                  <a:schemeClr val="tx1"/>
                </a:solidFill>
                <a:latin typeface="+mn-lt"/>
                <a:ea typeface="+mn-ea"/>
                <a:cs typeface="+mn-cs"/>
              </a:rPr>
              <a:t>to enterprise-oriented</a:t>
            </a:r>
            <a:r>
              <a:rPr lang="en-US" sz="1200" kern="1200" baseline="0" dirty="0" smtClean="0">
                <a:solidFill>
                  <a:schemeClr val="tx1"/>
                </a:solidFill>
                <a:latin typeface="+mn-lt"/>
                <a:ea typeface="+mn-ea"/>
                <a:cs typeface="+mn-cs"/>
              </a:rPr>
              <a:t> sustainable Agri. </a:t>
            </a:r>
            <a:r>
              <a:rPr lang="en-US" sz="1200" kern="1200" dirty="0" smtClean="0">
                <a:solidFill>
                  <a:schemeClr val="tx1"/>
                </a:solidFill>
                <a:latin typeface="+mn-lt"/>
                <a:ea typeface="+mn-ea"/>
                <a:cs typeface="+mn-cs"/>
              </a:rPr>
              <a:t>in order to sustain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effectively </a:t>
            </a:r>
            <a:r>
              <a:rPr lang="en-US" sz="1200" kern="1200" baseline="0" dirty="0" smtClean="0">
                <a:solidFill>
                  <a:schemeClr val="tx1"/>
                </a:solidFill>
                <a:latin typeface="+mn-lt"/>
                <a:ea typeface="+mn-ea"/>
                <a:cs typeface="+mn-cs"/>
              </a:rPr>
              <a:t>and contribute to </a:t>
            </a:r>
            <a:r>
              <a:rPr lang="en-US" sz="1200" kern="1200" dirty="0" smtClean="0">
                <a:solidFill>
                  <a:schemeClr val="tx1"/>
                </a:solidFill>
                <a:latin typeface="+mn-lt"/>
                <a:ea typeface="+mn-ea"/>
                <a:cs typeface="+mn-cs"/>
              </a:rPr>
              <a:t>sustainable development.</a:t>
            </a:r>
          </a:p>
          <a:p>
            <a:r>
              <a:rPr lang="en-US" dirty="0" smtClean="0"/>
              <a:t>By presenting </a:t>
            </a:r>
            <a:r>
              <a:rPr lang="en-US" baseline="0" dirty="0" smtClean="0"/>
              <a:t>the progress and </a:t>
            </a:r>
            <a:r>
              <a:rPr lang="en-US" dirty="0" smtClean="0"/>
              <a:t>positive</a:t>
            </a:r>
            <a:r>
              <a:rPr lang="en-US" baseline="0" dirty="0" smtClean="0"/>
              <a:t> responses;  </a:t>
            </a:r>
          </a:p>
          <a:p>
            <a:r>
              <a:rPr lang="en-US" dirty="0" smtClean="0"/>
              <a:t>The untapped</a:t>
            </a:r>
            <a:r>
              <a:rPr lang="en-US" baseline="0" dirty="0" smtClean="0"/>
              <a:t> p</a:t>
            </a:r>
            <a:r>
              <a:rPr lang="en-US" dirty="0" smtClean="0"/>
              <a:t>otential; and the challenges that we are facing today (spend a lot of time, little progress on this direction).</a:t>
            </a:r>
          </a:p>
          <a:p>
            <a:r>
              <a:rPr lang="en-US" dirty="0" smtClean="0"/>
              <a:t>I will then present</a:t>
            </a:r>
            <a:r>
              <a:rPr lang="en-US" baseline="0" dirty="0" smtClean="0"/>
              <a:t> a glimpse of m</a:t>
            </a:r>
            <a:r>
              <a:rPr lang="en-US" dirty="0" smtClean="0"/>
              <a:t>any lessons learned. </a:t>
            </a:r>
          </a:p>
          <a:p>
            <a:r>
              <a:rPr lang="en-US" baseline="0" dirty="0" smtClean="0"/>
              <a:t>And conclude my presentation with ways forward by introducing a </a:t>
            </a:r>
            <a:r>
              <a:rPr lang="en-US" dirty="0" smtClean="0"/>
              <a:t>Framework</a:t>
            </a:r>
            <a:r>
              <a:rPr lang="en-US" baseline="0" dirty="0" smtClean="0"/>
              <a:t> for Action and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examples</a:t>
            </a:r>
          </a:p>
          <a:p>
            <a:endParaRPr lang="fr-CA" dirty="0" smtClean="0"/>
          </a:p>
        </p:txBody>
      </p:sp>
      <p:sp>
        <p:nvSpPr>
          <p:cNvPr id="4" name="Slide Number Placeholder 3"/>
          <p:cNvSpPr>
            <a:spLocks noGrp="1"/>
          </p:cNvSpPr>
          <p:nvPr>
            <p:ph type="sldNum" sz="quarter" idx="10"/>
          </p:nvPr>
        </p:nvSpPr>
        <p:spPr/>
        <p:txBody>
          <a:bodyPr/>
          <a:lstStyle/>
          <a:p>
            <a:fld id="{3033C8B9-5A46-3241-97CF-B866A4D722D6}"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653377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Changing in diet, globalization and trade, outmigration, green technology and low carbon emission, diversification, modernization of distribution systems, increasing importance of quality and safety standards, rising cost of energy, impact of climate change, degradation of natural resource, and pressure for fiscal discipline</a:t>
            </a:r>
          </a:p>
          <a:p>
            <a:endParaRPr lang="en-US" dirty="0"/>
          </a:p>
        </p:txBody>
      </p:sp>
      <p:sp>
        <p:nvSpPr>
          <p:cNvPr id="4" name="Slide Number Placeholder 3"/>
          <p:cNvSpPr>
            <a:spLocks noGrp="1"/>
          </p:cNvSpPr>
          <p:nvPr>
            <p:ph type="sldNum" sz="quarter" idx="10"/>
          </p:nvPr>
        </p:nvSpPr>
        <p:spPr/>
        <p:txBody>
          <a:bodyPr/>
          <a:lstStyle/>
          <a:p>
            <a:fld id="{61DDC841-5FE5-4CD1-B4A9-03EEA288F11B}" type="slidenum">
              <a:rPr lang="en-US" smtClean="0"/>
              <a:pPr/>
              <a:t>10</a:t>
            </a:fld>
            <a:endParaRPr lang="en-US"/>
          </a:p>
        </p:txBody>
      </p:sp>
    </p:spTree>
    <p:extLst>
      <p:ext uri="{BB962C8B-B14F-4D97-AF65-F5344CB8AC3E}">
        <p14:creationId xmlns:p14="http://schemas.microsoft.com/office/powerpoint/2010/main" val="32918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Increased awareness on organic and eco-friendly products</a:t>
            </a:r>
          </a:p>
          <a:p>
            <a:r>
              <a:rPr lang="en-US" dirty="0" smtClean="0">
                <a:solidFill>
                  <a:srgbClr val="2B4DD5"/>
                </a:solidFill>
              </a:rPr>
              <a:t>untainted products;</a:t>
            </a:r>
          </a:p>
          <a:p>
            <a:r>
              <a:rPr lang="en-US" dirty="0" smtClean="0">
                <a:solidFill>
                  <a:srgbClr val="2B4DD5"/>
                </a:solidFill>
              </a:rPr>
              <a:t>Export</a:t>
            </a:r>
            <a:r>
              <a:rPr lang="en-US" baseline="0" dirty="0" smtClean="0">
                <a:solidFill>
                  <a:srgbClr val="2B4DD5"/>
                </a:solidFill>
              </a:rPr>
              <a:t> import of </a:t>
            </a:r>
            <a:r>
              <a:rPr lang="en-US" baseline="0" dirty="0" err="1" smtClean="0">
                <a:solidFill>
                  <a:srgbClr val="2B4DD5"/>
                </a:solidFill>
              </a:rPr>
              <a:t>Agri</a:t>
            </a:r>
            <a:r>
              <a:rPr lang="en-US" baseline="0" dirty="0" smtClean="0">
                <a:solidFill>
                  <a:srgbClr val="2B4DD5"/>
                </a:solidFill>
              </a:rPr>
              <a:t> commodities in 2010:</a:t>
            </a:r>
          </a:p>
          <a:p>
            <a:r>
              <a:rPr lang="en-US" baseline="0" dirty="0" smtClean="0">
                <a:solidFill>
                  <a:srgbClr val="2B4DD5"/>
                </a:solidFill>
              </a:rPr>
              <a:t>	Nearly </a:t>
            </a:r>
            <a:r>
              <a:rPr lang="en-US" baseline="0" dirty="0" err="1" smtClean="0">
                <a:solidFill>
                  <a:srgbClr val="2B4DD5"/>
                </a:solidFill>
              </a:rPr>
              <a:t>Rs</a:t>
            </a:r>
            <a:r>
              <a:rPr lang="en-US" baseline="0" dirty="0" smtClean="0">
                <a:solidFill>
                  <a:srgbClr val="2B4DD5"/>
                </a:solidFill>
              </a:rPr>
              <a:t>. 60 </a:t>
            </a:r>
            <a:r>
              <a:rPr lang="en-US" baseline="0" dirty="0" err="1" smtClean="0">
                <a:solidFill>
                  <a:srgbClr val="2B4DD5"/>
                </a:solidFill>
              </a:rPr>
              <a:t>arb</a:t>
            </a:r>
            <a:r>
              <a:rPr lang="en-US" baseline="0" dirty="0" smtClean="0">
                <a:solidFill>
                  <a:srgbClr val="2B4DD5"/>
                </a:solidFill>
              </a:rPr>
              <a:t> or $600m ($598m) imported</a:t>
            </a:r>
          </a:p>
          <a:p>
            <a:r>
              <a:rPr lang="en-US" baseline="0" dirty="0" smtClean="0">
                <a:solidFill>
                  <a:srgbClr val="2B4DD5"/>
                </a:solidFill>
              </a:rPr>
              <a:t>	</a:t>
            </a:r>
            <a:r>
              <a:rPr lang="en-US" baseline="0" dirty="0" err="1" smtClean="0">
                <a:solidFill>
                  <a:srgbClr val="2B4DD5"/>
                </a:solidFill>
              </a:rPr>
              <a:t>Rs</a:t>
            </a:r>
            <a:r>
              <a:rPr lang="en-US" baseline="0" dirty="0" smtClean="0">
                <a:solidFill>
                  <a:srgbClr val="2B4DD5"/>
                </a:solidFill>
              </a:rPr>
              <a:t>. 25 </a:t>
            </a:r>
            <a:r>
              <a:rPr lang="en-US" baseline="0" dirty="0" err="1" smtClean="0">
                <a:solidFill>
                  <a:srgbClr val="2B4DD5"/>
                </a:solidFill>
              </a:rPr>
              <a:t>arb</a:t>
            </a:r>
            <a:r>
              <a:rPr lang="en-US" baseline="0" dirty="0" smtClean="0">
                <a:solidFill>
                  <a:srgbClr val="2B4DD5"/>
                </a:solidFill>
              </a:rPr>
              <a:t> ($248m) exported; </a:t>
            </a:r>
            <a:r>
              <a:rPr lang="en-US" baseline="0" dirty="0" err="1" smtClean="0">
                <a:solidFill>
                  <a:srgbClr val="2B4DD5"/>
                </a:solidFill>
              </a:rPr>
              <a:t>Rs</a:t>
            </a:r>
            <a:r>
              <a:rPr lang="en-US" baseline="0" dirty="0" smtClean="0">
                <a:solidFill>
                  <a:srgbClr val="2B4DD5"/>
                </a:solidFill>
              </a:rPr>
              <a:t> 35 </a:t>
            </a:r>
            <a:r>
              <a:rPr lang="en-US" baseline="0" dirty="0" err="1" smtClean="0">
                <a:solidFill>
                  <a:srgbClr val="2B4DD5"/>
                </a:solidFill>
              </a:rPr>
              <a:t>arb</a:t>
            </a:r>
            <a:r>
              <a:rPr lang="en-US" baseline="0" dirty="0" smtClean="0">
                <a:solidFill>
                  <a:srgbClr val="2B4DD5"/>
                </a:solidFill>
              </a:rPr>
              <a:t> ($350m) in deficit</a:t>
            </a:r>
            <a:endParaRPr lang="en-US" dirty="0" smtClean="0"/>
          </a:p>
          <a:p>
            <a:endParaRPr lang="en-US" dirty="0"/>
          </a:p>
        </p:txBody>
      </p:sp>
      <p:sp>
        <p:nvSpPr>
          <p:cNvPr id="4" name="Slide Number Placeholder 3"/>
          <p:cNvSpPr>
            <a:spLocks noGrp="1"/>
          </p:cNvSpPr>
          <p:nvPr>
            <p:ph type="sldNum" sz="quarter" idx="10"/>
          </p:nvPr>
        </p:nvSpPr>
        <p:spPr/>
        <p:txBody>
          <a:bodyPr/>
          <a:lstStyle/>
          <a:p>
            <a:fld id="{61DDC841-5FE5-4CD1-B4A9-03EEA288F11B}" type="slidenum">
              <a:rPr lang="en-US" smtClean="0"/>
              <a:pPr/>
              <a:t>11</a:t>
            </a:fld>
            <a:endParaRPr lang="en-US"/>
          </a:p>
        </p:txBody>
      </p:sp>
    </p:spTree>
    <p:extLst>
      <p:ext uri="{BB962C8B-B14F-4D97-AF65-F5344CB8AC3E}">
        <p14:creationId xmlns:p14="http://schemas.microsoft.com/office/powerpoint/2010/main" val="182744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a:ea typeface="ＭＳ 明朝"/>
              </a:rPr>
              <a:t>About 800,000 ha (26%) of agricultural land estimated to be organic by default in Nepal </a:t>
            </a:r>
          </a:p>
        </p:txBody>
      </p:sp>
      <p:sp>
        <p:nvSpPr>
          <p:cNvPr id="4" name="Slide Number Placeholder 3"/>
          <p:cNvSpPr>
            <a:spLocks noGrp="1"/>
          </p:cNvSpPr>
          <p:nvPr>
            <p:ph type="sldNum" sz="quarter" idx="10"/>
          </p:nvPr>
        </p:nvSpPr>
        <p:spPr/>
        <p:txBody>
          <a:bodyPr/>
          <a:lstStyle/>
          <a:p>
            <a:fld id="{61DDC841-5FE5-4CD1-B4A9-03EEA288F11B}" type="slidenum">
              <a:rPr lang="en-US" smtClean="0"/>
              <a:pPr/>
              <a:t>12</a:t>
            </a:fld>
            <a:endParaRPr lang="en-US"/>
          </a:p>
        </p:txBody>
      </p:sp>
    </p:spTree>
    <p:extLst>
      <p:ext uri="{BB962C8B-B14F-4D97-AF65-F5344CB8AC3E}">
        <p14:creationId xmlns:p14="http://schemas.microsoft.com/office/powerpoint/2010/main" val="185903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Define the type of agriculture, farmers,</a:t>
            </a:r>
            <a:r>
              <a:rPr lang="en-US" baseline="0" dirty="0" smtClean="0"/>
              <a:t> purpose (meeting internal demand, means of economic development, synergy with other sectors, agriculture as a means sustainable development),  </a:t>
            </a:r>
            <a:endParaRPr lang="en-US" dirty="0" smtClean="0"/>
          </a:p>
          <a:p>
            <a:r>
              <a:rPr lang="en-US" dirty="0" smtClean="0"/>
              <a:t>Need</a:t>
            </a:r>
            <a:r>
              <a:rPr lang="en-US" baseline="0" dirty="0" smtClean="0"/>
              <a:t> to be clear – can easily be organic without sacrificing investment, as there is no high investment in chemical based inputs. Think beyond farm land – other inputs, resources, markets </a:t>
            </a:r>
            <a:endParaRPr lang="en-US" dirty="0" smtClean="0"/>
          </a:p>
        </p:txBody>
      </p:sp>
      <p:sp>
        <p:nvSpPr>
          <p:cNvPr id="4" name="Slide Number Placeholder 3"/>
          <p:cNvSpPr>
            <a:spLocks noGrp="1"/>
          </p:cNvSpPr>
          <p:nvPr>
            <p:ph type="sldNum" sz="quarter" idx="5"/>
          </p:nvPr>
        </p:nvSpPr>
        <p:spPr/>
        <p:txBody>
          <a:bodyPr/>
          <a:lstStyle/>
          <a:p>
            <a:pPr>
              <a:defRPr/>
            </a:pPr>
            <a:fld id="{7434B40E-0C95-4FD1-927B-B9D2DB0671CA}" type="slidenum">
              <a:rPr lang="en-US" smtClean="0"/>
              <a:pPr>
                <a:defRPr/>
              </a:pPr>
              <a:t>14</a:t>
            </a:fld>
            <a:endParaRPr lang="en-US"/>
          </a:p>
        </p:txBody>
      </p:sp>
    </p:spTree>
    <p:extLst>
      <p:ext uri="{BB962C8B-B14F-4D97-AF65-F5344CB8AC3E}">
        <p14:creationId xmlns:p14="http://schemas.microsoft.com/office/powerpoint/2010/main" val="142426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Productivity</a:t>
            </a:r>
            <a:r>
              <a:rPr lang="en-US" baseline="0" dirty="0" smtClean="0"/>
              <a:t> increased, good market response, confidence built up, </a:t>
            </a:r>
            <a:endParaRPr lang="en-US" dirty="0"/>
          </a:p>
        </p:txBody>
      </p:sp>
      <p:sp>
        <p:nvSpPr>
          <p:cNvPr id="4" name="Slide Number Placeholder 3"/>
          <p:cNvSpPr>
            <a:spLocks noGrp="1"/>
          </p:cNvSpPr>
          <p:nvPr>
            <p:ph type="sldNum" sz="quarter" idx="10"/>
          </p:nvPr>
        </p:nvSpPr>
        <p:spPr/>
        <p:txBody>
          <a:bodyPr/>
          <a:lstStyle/>
          <a:p>
            <a:fld id="{61DDC841-5FE5-4CD1-B4A9-03EEA288F11B}" type="slidenum">
              <a:rPr lang="en-US" smtClean="0"/>
              <a:pPr/>
              <a:t>15</a:t>
            </a:fld>
            <a:endParaRPr lang="en-US"/>
          </a:p>
        </p:txBody>
      </p:sp>
    </p:spTree>
    <p:extLst>
      <p:ext uri="{BB962C8B-B14F-4D97-AF65-F5344CB8AC3E}">
        <p14:creationId xmlns:p14="http://schemas.microsoft.com/office/powerpoint/2010/main" val="301506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DC841-5FE5-4CD1-B4A9-03EEA288F11B}" type="slidenum">
              <a:rPr lang="en-US" smtClean="0"/>
              <a:pPr/>
              <a:t>17</a:t>
            </a:fld>
            <a:endParaRPr lang="en-US"/>
          </a:p>
        </p:txBody>
      </p:sp>
    </p:spTree>
    <p:extLst>
      <p:ext uri="{BB962C8B-B14F-4D97-AF65-F5344CB8AC3E}">
        <p14:creationId xmlns:p14="http://schemas.microsoft.com/office/powerpoint/2010/main" val="367904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1DDC841-5FE5-4CD1-B4A9-03EEA288F11B}" type="slidenum">
              <a:rPr lang="en-US" smtClean="0"/>
              <a:pPr/>
              <a:t>24</a:t>
            </a:fld>
            <a:endParaRPr lang="en-US"/>
          </a:p>
        </p:txBody>
      </p:sp>
    </p:spTree>
    <p:extLst>
      <p:ext uri="{BB962C8B-B14F-4D97-AF65-F5344CB8AC3E}">
        <p14:creationId xmlns:p14="http://schemas.microsoft.com/office/powerpoint/2010/main" val="163262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Commercializing Sustainable Agriculture mean?</a:t>
            </a:r>
          </a:p>
          <a:p>
            <a:r>
              <a:rPr lang="en-US" dirty="0" smtClean="0"/>
              <a:t>Where are we now? What is the present situation</a:t>
            </a:r>
          </a:p>
          <a:p>
            <a:r>
              <a:rPr lang="en-US" dirty="0" smtClean="0"/>
              <a:t>What are the prospects? What are our competitive advantages and what is holding this back?</a:t>
            </a:r>
          </a:p>
          <a:p>
            <a:r>
              <a:rPr lang="en-US" dirty="0" smtClean="0"/>
              <a:t>Ways forward</a:t>
            </a:r>
            <a:r>
              <a:rPr lang="en-US" baseline="0" dirty="0" smtClean="0"/>
              <a:t> </a:t>
            </a:r>
            <a:r>
              <a:rPr lang="en-US" baseline="0" smtClean="0"/>
              <a:t>- h</a:t>
            </a:r>
            <a:r>
              <a:rPr lang="en-US" smtClean="0"/>
              <a:t>ow </a:t>
            </a:r>
            <a:r>
              <a:rPr lang="en-US" dirty="0" smtClean="0"/>
              <a:t>to turn comparative advantages into competitiveness and economic growth?</a:t>
            </a:r>
          </a:p>
          <a:p>
            <a:endParaRPr lang="en-US" dirty="0"/>
          </a:p>
        </p:txBody>
      </p:sp>
      <p:sp>
        <p:nvSpPr>
          <p:cNvPr id="4" name="Slide Number Placeholder 3"/>
          <p:cNvSpPr>
            <a:spLocks noGrp="1"/>
          </p:cNvSpPr>
          <p:nvPr>
            <p:ph type="sldNum" sz="quarter" idx="10"/>
          </p:nvPr>
        </p:nvSpPr>
        <p:spPr/>
        <p:txBody>
          <a:bodyPr/>
          <a:lstStyle/>
          <a:p>
            <a:fld id="{61DDC841-5FE5-4CD1-B4A9-03EEA288F11B}" type="slidenum">
              <a:rPr lang="en-US" smtClean="0"/>
              <a:pPr/>
              <a:t>2</a:t>
            </a:fld>
            <a:endParaRPr lang="en-US"/>
          </a:p>
        </p:txBody>
      </p:sp>
    </p:spTree>
    <p:extLst>
      <p:ext uri="{BB962C8B-B14F-4D97-AF65-F5344CB8AC3E}">
        <p14:creationId xmlns:p14="http://schemas.microsoft.com/office/powerpoint/2010/main" val="320223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To reach this ideal, our mission is to implement a variety of innovative community-based, enterprise-oriented</a:t>
            </a:r>
            <a:r>
              <a:rPr kumimoji="0" lang="en-US" sz="1200" b="0" i="0" u="none" strike="noStrike" kern="1200" cap="none" spc="0" normalizeH="0" noProof="0" dirty="0" smtClean="0">
                <a:ln>
                  <a:noFill/>
                </a:ln>
                <a:solidFill>
                  <a:schemeClr val="tx1"/>
                </a:solidFill>
                <a:effectLst/>
                <a:uLnTx/>
                <a:uFillTx/>
                <a:latin typeface="+mn-lt"/>
                <a:ea typeface="+mn-ea"/>
                <a:cs typeface="+mn-cs"/>
              </a:rPr>
              <a:t> solutions that we have developed</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over the year, such as the creation of micro-enterprises based on Non Timber Forest Products (or the elaboration of payment scheme the REDD+.</a:t>
            </a: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2DF0E1-746A-4C67-B2E4-9D3070A1A689}"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91454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Assessment of integrated impacts: Gender, Food security, Energy security, Climate change mitigation and adaptation, Biodiversity, Soil fertility and nitrogen inputs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t>Offers resilience against adversities, especially climate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Transform the traditional agriculture into ecologically sustainable, economically attractive and socially prestigious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Increase in agricultural productivity and rural income level are necessary conditions for structural transformation of low-income countries, such as Nepal to attain economic growth </a:t>
            </a:r>
          </a:p>
        </p:txBody>
      </p:sp>
      <p:sp>
        <p:nvSpPr>
          <p:cNvPr id="4" name="Slide Number Placeholder 3"/>
          <p:cNvSpPr>
            <a:spLocks noGrp="1"/>
          </p:cNvSpPr>
          <p:nvPr>
            <p:ph type="sldNum" sz="quarter" idx="10"/>
          </p:nvPr>
        </p:nvSpPr>
        <p:spPr/>
        <p:txBody>
          <a:bodyPr/>
          <a:lstStyle/>
          <a:p>
            <a:fld id="{61DDC841-5FE5-4CD1-B4A9-03EEA288F11B}" type="slidenum">
              <a:rPr lang="en-US" smtClean="0"/>
              <a:pPr/>
              <a:t>4</a:t>
            </a:fld>
            <a:endParaRPr lang="en-US"/>
          </a:p>
        </p:txBody>
      </p:sp>
    </p:spTree>
    <p:extLst>
      <p:ext uri="{BB962C8B-B14F-4D97-AF65-F5344CB8AC3E}">
        <p14:creationId xmlns:p14="http://schemas.microsoft.com/office/powerpoint/2010/main" val="377000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Assessment of integrated impacts: Gender, Food security, Energy security, Climate change mitigation and adaptation, Biodiversity, Soil fertility and nitrogen inputs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Transform the traditional agriculture into ecologically sustainable, economically attractive and socially prestigious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Increase in agricultural productivity and rural income level are necessary conditions for structural transformation of low-income countries, such as Nepal to attain economic growth </a:t>
            </a:r>
          </a:p>
        </p:txBody>
      </p:sp>
      <p:sp>
        <p:nvSpPr>
          <p:cNvPr id="4" name="Slide Number Placeholder 3"/>
          <p:cNvSpPr>
            <a:spLocks noGrp="1"/>
          </p:cNvSpPr>
          <p:nvPr>
            <p:ph type="sldNum" sz="quarter" idx="10"/>
          </p:nvPr>
        </p:nvSpPr>
        <p:spPr/>
        <p:txBody>
          <a:bodyPr/>
          <a:lstStyle/>
          <a:p>
            <a:fld id="{61DDC841-5FE5-4CD1-B4A9-03EEA288F11B}" type="slidenum">
              <a:rPr lang="en-US" smtClean="0"/>
              <a:pPr/>
              <a:t>5</a:t>
            </a:fld>
            <a:endParaRPr lang="en-US"/>
          </a:p>
        </p:txBody>
      </p:sp>
    </p:spTree>
    <p:extLst>
      <p:ext uri="{BB962C8B-B14F-4D97-AF65-F5344CB8AC3E}">
        <p14:creationId xmlns:p14="http://schemas.microsoft.com/office/powerpoint/2010/main" val="377000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DDC841-5FE5-4CD1-B4A9-03EEA288F11B}" type="slidenum">
              <a:rPr lang="en-US" smtClean="0"/>
              <a:pPr/>
              <a:t>6</a:t>
            </a:fld>
            <a:endParaRPr lang="en-US"/>
          </a:p>
        </p:txBody>
      </p:sp>
    </p:spTree>
    <p:extLst>
      <p:ext uri="{BB962C8B-B14F-4D97-AF65-F5344CB8AC3E}">
        <p14:creationId xmlns:p14="http://schemas.microsoft.com/office/powerpoint/2010/main" val="377000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Transform the traditional agriculture into ecologically sustainable, economically attractive and socially prestigious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Increase in agricultural productivity and rural income level are necessary conditions for structural transformation of low-income countries, such as Nepal to attain economic growth </a:t>
            </a:r>
          </a:p>
        </p:txBody>
      </p:sp>
      <p:sp>
        <p:nvSpPr>
          <p:cNvPr id="4" name="Slide Number Placeholder 3"/>
          <p:cNvSpPr>
            <a:spLocks noGrp="1"/>
          </p:cNvSpPr>
          <p:nvPr>
            <p:ph type="sldNum" sz="quarter" idx="10"/>
          </p:nvPr>
        </p:nvSpPr>
        <p:spPr/>
        <p:txBody>
          <a:bodyPr/>
          <a:lstStyle/>
          <a:p>
            <a:fld id="{61DDC841-5FE5-4CD1-B4A9-03EEA288F11B}" type="slidenum">
              <a:rPr lang="en-US" smtClean="0"/>
              <a:pPr/>
              <a:t>7</a:t>
            </a:fld>
            <a:endParaRPr lang="en-US"/>
          </a:p>
        </p:txBody>
      </p:sp>
    </p:spTree>
    <p:extLst>
      <p:ext uri="{BB962C8B-B14F-4D97-AF65-F5344CB8AC3E}">
        <p14:creationId xmlns:p14="http://schemas.microsoft.com/office/powerpoint/2010/main" val="377000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36% of the GDP and</a:t>
            </a:r>
            <a:r>
              <a:rPr lang="en-US" sz="1200" kern="1200" baseline="0" dirty="0" smtClean="0">
                <a:solidFill>
                  <a:schemeClr val="tx1"/>
                </a:solidFill>
                <a:effectLst/>
                <a:latin typeface="+mn-lt"/>
                <a:ea typeface="+mn-ea"/>
                <a:cs typeface="+mn-cs"/>
              </a:rPr>
              <a:t> about 66% of population; </a:t>
            </a:r>
            <a:r>
              <a:rPr lang="en-US" sz="1200" kern="1200" dirty="0" smtClean="0">
                <a:solidFill>
                  <a:schemeClr val="tx1"/>
                </a:solidFill>
                <a:effectLst/>
                <a:latin typeface="+mn-lt"/>
                <a:ea typeface="+mn-ea"/>
                <a:cs typeface="+mn-cs"/>
              </a:rPr>
              <a:t>Average agri. landholding is</a:t>
            </a:r>
            <a:r>
              <a:rPr lang="en-US" sz="1200" kern="1200" baseline="0" dirty="0" smtClean="0">
                <a:solidFill>
                  <a:schemeClr val="tx1"/>
                </a:solidFill>
                <a:effectLst/>
                <a:latin typeface="+mn-lt"/>
                <a:ea typeface="+mn-ea"/>
                <a:cs typeface="+mn-cs"/>
              </a:rPr>
              <a:t> 0.68 ha/family; parcel size 0.21 ha; </a:t>
            </a:r>
            <a:endParaRPr lang="en-US" dirty="0"/>
          </a:p>
        </p:txBody>
      </p:sp>
      <p:sp>
        <p:nvSpPr>
          <p:cNvPr id="4" name="Slide Number Placeholder 3"/>
          <p:cNvSpPr>
            <a:spLocks noGrp="1"/>
          </p:cNvSpPr>
          <p:nvPr>
            <p:ph type="sldNum" sz="quarter" idx="10"/>
          </p:nvPr>
        </p:nvSpPr>
        <p:spPr/>
        <p:txBody>
          <a:bodyPr/>
          <a:lstStyle/>
          <a:p>
            <a:fld id="{61DDC841-5FE5-4CD1-B4A9-03EEA288F11B}" type="slidenum">
              <a:rPr lang="en-US" smtClean="0"/>
              <a:pPr/>
              <a:t>8</a:t>
            </a:fld>
            <a:endParaRPr lang="en-US"/>
          </a:p>
        </p:txBody>
      </p:sp>
    </p:spTree>
    <p:extLst>
      <p:ext uri="{BB962C8B-B14F-4D97-AF65-F5344CB8AC3E}">
        <p14:creationId xmlns:p14="http://schemas.microsoft.com/office/powerpoint/2010/main" val="360463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Declining</a:t>
            </a:r>
            <a:r>
              <a:rPr lang="en-GB" baseline="0" dirty="0" smtClean="0"/>
              <a:t> </a:t>
            </a:r>
            <a:r>
              <a:rPr lang="en-GB" baseline="0" dirty="0" err="1" smtClean="0"/>
              <a:t>agricultrual</a:t>
            </a:r>
            <a:r>
              <a:rPr lang="en-GB" baseline="0" dirty="0" smtClean="0"/>
              <a:t> </a:t>
            </a:r>
            <a:r>
              <a:rPr lang="en-GB" baseline="0" dirty="0" err="1" smtClean="0"/>
              <a:t>labor</a:t>
            </a:r>
            <a:r>
              <a:rPr lang="en-GB" baseline="0" dirty="0" smtClean="0"/>
              <a:t> force - </a:t>
            </a:r>
            <a:r>
              <a:rPr lang="en-GB" dirty="0" smtClean="0"/>
              <a:t>Negative perception among the local people towards farming as menial, tedious and an un-prestigious employment partially due to small remuneration and the use of traditional farming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61DDC841-5FE5-4CD1-B4A9-03EEA288F11B}" type="slidenum">
              <a:rPr lang="en-US" smtClean="0"/>
              <a:pPr/>
              <a:t>9</a:t>
            </a:fld>
            <a:endParaRPr lang="en-US"/>
          </a:p>
        </p:txBody>
      </p:sp>
    </p:spTree>
    <p:extLst>
      <p:ext uri="{BB962C8B-B14F-4D97-AF65-F5344CB8AC3E}">
        <p14:creationId xmlns:p14="http://schemas.microsoft.com/office/powerpoint/2010/main" val="329187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eg"/><Relationship Id="rId3"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1" name="Image 20" descr="Bajhang-YarsagumbaArea-Photo-SushilGyawali-ANSAB-238.jpg"/>
          <p:cNvPicPr>
            <a:picLocks noChangeAspect="1"/>
          </p:cNvPicPr>
          <p:nvPr userDrawn="1"/>
        </p:nvPicPr>
        <p:blipFill>
          <a:blip r:embed="rId2" cstate="email"/>
          <a:stretch>
            <a:fillRect/>
          </a:stretch>
        </p:blipFill>
        <p:spPr>
          <a:xfrm>
            <a:off x="0" y="0"/>
            <a:ext cx="9144000" cy="6858000"/>
          </a:xfrm>
          <a:prstGeom prst="rect">
            <a:avLst/>
          </a:prstGeom>
        </p:spPr>
      </p:pic>
      <p:sp>
        <p:nvSpPr>
          <p:cNvPr id="9" name="Subtitle 8"/>
          <p:cNvSpPr>
            <a:spLocks noGrp="1"/>
          </p:cNvSpPr>
          <p:nvPr>
            <p:ph type="subTitle" idx="1"/>
          </p:nvPr>
        </p:nvSpPr>
        <p:spPr>
          <a:xfrm>
            <a:off x="609600" y="2590800"/>
            <a:ext cx="7772400" cy="914400"/>
          </a:xfrm>
          <a:solidFill>
            <a:schemeClr val="bg1">
              <a:alpha val="80000"/>
            </a:schemeClr>
          </a:solidFill>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8" name="Title 7"/>
          <p:cNvSpPr>
            <a:spLocks noGrp="1"/>
          </p:cNvSpPr>
          <p:nvPr>
            <p:ph type="ctrTitle"/>
          </p:nvPr>
        </p:nvSpPr>
        <p:spPr>
          <a:xfrm>
            <a:off x="609600" y="1828800"/>
            <a:ext cx="7772400" cy="762000"/>
          </a:xfrm>
          <a:solidFill>
            <a:schemeClr val="bg1">
              <a:alpha val="80000"/>
            </a:schemeClr>
          </a:solidFill>
        </p:spPr>
        <p:txBody>
          <a:bodyPr anchor="b"/>
          <a:lstStyle>
            <a:lvl1pPr>
              <a:defRPr sz="4200">
                <a:solidFill>
                  <a:schemeClr val="accent1"/>
                </a:solidFill>
              </a:defRPr>
            </a:lvl1pPr>
          </a:lstStyle>
          <a:p>
            <a:r>
              <a:rPr kumimoji="0" lang="en-US" dirty="0" smtClean="0"/>
              <a:t>Click to edit Master title style</a:t>
            </a:r>
            <a:endParaRPr kumimoji="0" lang="en-US" dirty="0"/>
          </a:p>
        </p:txBody>
      </p:sp>
      <p:pic>
        <p:nvPicPr>
          <p:cNvPr id="20" name="Image 19" descr="Final Logo.jpg"/>
          <p:cNvPicPr>
            <a:picLocks noChangeAspect="1"/>
          </p:cNvPicPr>
          <p:nvPr userDrawn="1"/>
        </p:nvPicPr>
        <p:blipFill>
          <a:blip r:embed="rId3" cstate="email"/>
          <a:stretch>
            <a:fillRect/>
          </a:stretch>
        </p:blipFill>
        <p:spPr>
          <a:xfrm>
            <a:off x="152400" y="304801"/>
            <a:ext cx="1887028" cy="1066800"/>
          </a:xfrm>
          <a:prstGeom prst="rect">
            <a:avLst/>
          </a:prstGeom>
        </p:spPr>
      </p:pic>
      <p:sp>
        <p:nvSpPr>
          <p:cNvPr id="27" name="Espace réservé de la date 26"/>
          <p:cNvSpPr>
            <a:spLocks noGrp="1"/>
          </p:cNvSpPr>
          <p:nvPr>
            <p:ph type="dt" sz="half" idx="10"/>
          </p:nvPr>
        </p:nvSpPr>
        <p:spPr>
          <a:xfrm>
            <a:off x="5791200" y="6404984"/>
            <a:ext cx="3044952" cy="365760"/>
          </a:xfrm>
          <a:prstGeom prst="rect">
            <a:avLst/>
          </a:prstGeom>
        </p:spPr>
        <p:txBody>
          <a:bodyPr/>
          <a:lstStyle>
            <a:lvl1pPr>
              <a:defRPr>
                <a:solidFill>
                  <a:schemeClr val="bg1"/>
                </a:solidFill>
              </a:defRPr>
            </a:lvl1pPr>
          </a:lstStyle>
          <a:p>
            <a:pPr algn="r"/>
            <a:fld id="{79BC5B4E-38A6-4364-A9C9-57BA124F2AE2}" type="datetimeFigureOut">
              <a:rPr lang="en-US" smtClean="0"/>
              <a:pPr algn="r"/>
              <a:t>9/7/17</a:t>
            </a:fld>
            <a:endParaRPr lang="en-US" dirty="0"/>
          </a:p>
        </p:txBody>
      </p:sp>
      <p:sp>
        <p:nvSpPr>
          <p:cNvPr id="29" name="Espace réservé du pied de page 28"/>
          <p:cNvSpPr>
            <a:spLocks noGrp="1"/>
          </p:cNvSpPr>
          <p:nvPr>
            <p:ph type="ftr" sz="quarter" idx="11"/>
          </p:nvPr>
        </p:nvSpPr>
        <p:spPr>
          <a:xfrm>
            <a:off x="304800" y="6410848"/>
            <a:ext cx="3581400" cy="365760"/>
          </a:xfrm>
          <a:prstGeom prst="rect">
            <a:avLst/>
          </a:prstGeom>
        </p:spPr>
        <p:txBody>
          <a:bodyPr/>
          <a:lstStyle>
            <a:lvl1pPr>
              <a:defRPr sz="1400">
                <a:solidFill>
                  <a:schemeClr val="bg1"/>
                </a:solidFill>
              </a:defRPr>
            </a:lvl1pPr>
          </a:lstStyle>
          <a:p>
            <a:r>
              <a:rPr lang="en-US" dirty="0" smtClean="0"/>
              <a:t>www.ansab.org</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pic>
        <p:nvPicPr>
          <p:cNvPr id="12" name="Image 11" descr="SushilBhutanVisit070529_09.JPG"/>
          <p:cNvPicPr>
            <a:picLocks noChangeAspect="1"/>
          </p:cNvPicPr>
          <p:nvPr userDrawn="1"/>
        </p:nvPicPr>
        <p:blipFill>
          <a:blip r:embed="rId2" cstate="email"/>
          <a:srcRect/>
          <a:stretch>
            <a:fillRect/>
          </a:stretch>
        </p:blipFill>
        <p:spPr>
          <a:xfrm>
            <a:off x="0" y="0"/>
            <a:ext cx="9144000" cy="6858000"/>
          </a:xfrm>
          <a:prstGeom prst="rect">
            <a:avLst/>
          </a:prstGeom>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6"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 Left">
    <p:spTree>
      <p:nvGrpSpPr>
        <p:cNvPr id="1" name=""/>
        <p:cNvGrpSpPr/>
        <p:nvPr/>
      </p:nvGrpSpPr>
      <p:grpSpPr>
        <a:xfrm>
          <a:off x="0" y="0"/>
          <a:ext cx="0" cy="0"/>
          <a:chOff x="0" y="0"/>
          <a:chExt cx="0" cy="0"/>
        </a:xfrm>
      </p:grpSpPr>
      <p:pic>
        <p:nvPicPr>
          <p:cNvPr id="5" name="Image 4" descr="Bajhang-YarsagumbaArea-Photo-SushilGyawali-ANSAB 240.jpg"/>
          <p:cNvPicPr>
            <a:picLocks noChangeAspect="1"/>
          </p:cNvPicPr>
          <p:nvPr userDrawn="1"/>
        </p:nvPicPr>
        <p:blipFill>
          <a:blip r:embed="rId2" cstate="email"/>
          <a:srcRect/>
          <a:stretch>
            <a:fillRect/>
          </a:stretch>
        </p:blipFill>
        <p:spPr>
          <a:xfrm>
            <a:off x="-33866" y="0"/>
            <a:ext cx="9254066" cy="6858000"/>
          </a:xfrm>
          <a:prstGeom prst="rect">
            <a:avLst/>
          </a:prstGeom>
          <a:scene3d>
            <a:camera prst="orthographicFront">
              <a:rot lat="0" lon="10800000" rev="0"/>
            </a:camera>
            <a:lightRig rig="threePt" dir="t"/>
          </a:scene3d>
        </p:spPr>
      </p:pic>
      <p:sp>
        <p:nvSpPr>
          <p:cNvPr id="6"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op Left">
    <p:spTree>
      <p:nvGrpSpPr>
        <p:cNvPr id="1" name=""/>
        <p:cNvGrpSpPr/>
        <p:nvPr/>
      </p:nvGrpSpPr>
      <p:grpSpPr>
        <a:xfrm>
          <a:off x="0" y="0"/>
          <a:ext cx="0" cy="0"/>
          <a:chOff x="0" y="0"/>
          <a:chExt cx="0" cy="0"/>
        </a:xfrm>
      </p:grpSpPr>
      <p:pic>
        <p:nvPicPr>
          <p:cNvPr id="7" name="Image 6" descr="SushilBhutanVisit070529_39.JPG"/>
          <p:cNvPicPr>
            <a:picLocks noChangeAspect="1"/>
          </p:cNvPicPr>
          <p:nvPr userDrawn="1"/>
        </p:nvPicPr>
        <p:blipFill>
          <a:blip r:embed="rId2" cstate="email"/>
          <a:srcRect/>
          <a:stretch>
            <a:fillRect/>
          </a:stretch>
        </p:blipFill>
        <p:spPr>
          <a:xfrm>
            <a:off x="0" y="0"/>
            <a:ext cx="9144000" cy="6858000"/>
          </a:xfrm>
          <a:prstGeom prst="rect">
            <a:avLst/>
          </a:prstGeom>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6"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op Left">
    <p:spTree>
      <p:nvGrpSpPr>
        <p:cNvPr id="1" name=""/>
        <p:cNvGrpSpPr/>
        <p:nvPr/>
      </p:nvGrpSpPr>
      <p:grpSpPr>
        <a:xfrm>
          <a:off x="0" y="0"/>
          <a:ext cx="0" cy="0"/>
          <a:chOff x="0" y="0"/>
          <a:chExt cx="0" cy="0"/>
        </a:xfrm>
      </p:grpSpPr>
      <p:pic>
        <p:nvPicPr>
          <p:cNvPr id="14" name="Image 13" descr="Bajhang-YarsagumbaArea-Photo-SushilGyawali-ANSAB 077.JPG"/>
          <p:cNvPicPr>
            <a:picLocks noChangeAspect="1"/>
          </p:cNvPicPr>
          <p:nvPr userDrawn="1"/>
        </p:nvPicPr>
        <p:blipFill>
          <a:blip r:embed="rId2" cstate="email"/>
          <a:srcRect/>
          <a:stretch>
            <a:fillRect/>
          </a:stretch>
        </p:blipFill>
        <p:spPr>
          <a:xfrm>
            <a:off x="-76200" y="-76200"/>
            <a:ext cx="9258300" cy="6934200"/>
          </a:xfrm>
          <a:prstGeom prst="rect">
            <a:avLst/>
          </a:prstGeom>
          <a:scene3d>
            <a:camera prst="orthographicFront">
              <a:rot lat="0" lon="10800000" rev="0"/>
            </a:camera>
            <a:lightRig rig="threePt" dir="t"/>
          </a:scene3d>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6"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ottom Left">
    <p:spTree>
      <p:nvGrpSpPr>
        <p:cNvPr id="1" name=""/>
        <p:cNvGrpSpPr/>
        <p:nvPr/>
      </p:nvGrpSpPr>
      <p:grpSpPr>
        <a:xfrm>
          <a:off x="0" y="0"/>
          <a:ext cx="0" cy="0"/>
          <a:chOff x="0" y="0"/>
          <a:chExt cx="0" cy="0"/>
        </a:xfrm>
      </p:grpSpPr>
      <p:pic>
        <p:nvPicPr>
          <p:cNvPr id="6" name="Image 5" descr="Bajhang photo5.JPG"/>
          <p:cNvPicPr>
            <a:picLocks noChangeAspect="1"/>
          </p:cNvPicPr>
          <p:nvPr userDrawn="1"/>
        </p:nvPicPr>
        <p:blipFill>
          <a:blip r:embed="rId2" cstate="email"/>
          <a:srcRect/>
          <a:stretch>
            <a:fillRect/>
          </a:stretch>
        </p:blipFill>
        <p:spPr>
          <a:xfrm>
            <a:off x="0" y="0"/>
            <a:ext cx="9144000" cy="6858000"/>
          </a:xfrm>
          <a:prstGeom prst="rect">
            <a:avLst/>
          </a:prstGeom>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Left">
    <p:spTree>
      <p:nvGrpSpPr>
        <p:cNvPr id="1" name=""/>
        <p:cNvGrpSpPr/>
        <p:nvPr/>
      </p:nvGrpSpPr>
      <p:grpSpPr>
        <a:xfrm>
          <a:off x="0" y="0"/>
          <a:ext cx="0" cy="0"/>
          <a:chOff x="0" y="0"/>
          <a:chExt cx="0" cy="0"/>
        </a:xfrm>
      </p:grpSpPr>
      <p:pic>
        <p:nvPicPr>
          <p:cNvPr id="5" name="Image 4" descr="(01)-Lokta harvesting and Women.JPG"/>
          <p:cNvPicPr>
            <a:picLocks noChangeAspect="1"/>
          </p:cNvPicPr>
          <p:nvPr userDrawn="1"/>
        </p:nvPicPr>
        <p:blipFill>
          <a:blip r:embed="rId2" cstate="email"/>
          <a:srcRect/>
          <a:stretch>
            <a:fillRect/>
          </a:stretch>
        </p:blipFill>
        <p:spPr>
          <a:xfrm>
            <a:off x="0" y="0"/>
            <a:ext cx="9144000" cy="6858000"/>
          </a:xfrm>
          <a:prstGeom prst="rect">
            <a:avLst/>
          </a:prstGeom>
        </p:spPr>
      </p:pic>
      <p:sp>
        <p:nvSpPr>
          <p:cNvPr id="6"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ottom Left">
    <p:spTree>
      <p:nvGrpSpPr>
        <p:cNvPr id="1" name=""/>
        <p:cNvGrpSpPr/>
        <p:nvPr/>
      </p:nvGrpSpPr>
      <p:grpSpPr>
        <a:xfrm>
          <a:off x="0" y="0"/>
          <a:ext cx="0" cy="0"/>
          <a:chOff x="0" y="0"/>
          <a:chExt cx="0" cy="0"/>
        </a:xfrm>
      </p:grpSpPr>
      <p:pic>
        <p:nvPicPr>
          <p:cNvPr id="6" name="Image 5" descr="ANSAB_Parbat_Myagdi_April2010 001.JPG"/>
          <p:cNvPicPr>
            <a:picLocks noChangeAspect="1"/>
          </p:cNvPicPr>
          <p:nvPr userDrawn="1"/>
        </p:nvPicPr>
        <p:blipFill>
          <a:blip r:embed="rId2" cstate="email"/>
          <a:srcRect/>
          <a:stretch>
            <a:fillRect/>
          </a:stretch>
        </p:blipFill>
        <p:spPr>
          <a:xfrm>
            <a:off x="0" y="0"/>
            <a:ext cx="9144000" cy="6858000"/>
          </a:xfrm>
          <a:prstGeom prst="rect">
            <a:avLst/>
          </a:prstGeom>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ottom Left">
    <p:spTree>
      <p:nvGrpSpPr>
        <p:cNvPr id="1" name=""/>
        <p:cNvGrpSpPr/>
        <p:nvPr/>
      </p:nvGrpSpPr>
      <p:grpSpPr>
        <a:xfrm>
          <a:off x="0" y="0"/>
          <a:ext cx="0" cy="0"/>
          <a:chOff x="0" y="0"/>
          <a:chExt cx="0" cy="0"/>
        </a:xfrm>
      </p:grpSpPr>
      <p:pic>
        <p:nvPicPr>
          <p:cNvPr id="5" name="Image 4" descr="Bajhang-YarsagumbaArea-Photo-SushilGyawali-ANSAB 099.JPG"/>
          <p:cNvPicPr>
            <a:picLocks noChangeAspect="1"/>
          </p:cNvPicPr>
          <p:nvPr userDrawn="1"/>
        </p:nvPicPr>
        <p:blipFill>
          <a:blip r:embed="rId2" cstate="email"/>
          <a:stretch>
            <a:fillRect/>
          </a:stretch>
        </p:blipFill>
        <p:spPr>
          <a:xfrm>
            <a:off x="-50800" y="0"/>
            <a:ext cx="9347200" cy="7010400"/>
          </a:xfrm>
          <a:prstGeom prst="rect">
            <a:avLst/>
          </a:prstGeom>
          <a:scene3d>
            <a:camera prst="orthographicFront">
              <a:rot lat="0" lon="10800000" rev="0"/>
            </a:camera>
            <a:lightRig rig="threePt" dir="t"/>
          </a:scene3d>
        </p:spPr>
      </p:pic>
      <p:sp>
        <p:nvSpPr>
          <p:cNvPr id="6"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right">
    <p:spTree>
      <p:nvGrpSpPr>
        <p:cNvPr id="1" name=""/>
        <p:cNvGrpSpPr/>
        <p:nvPr/>
      </p:nvGrpSpPr>
      <p:grpSpPr>
        <a:xfrm>
          <a:off x="0" y="0"/>
          <a:ext cx="0" cy="0"/>
          <a:chOff x="0" y="0"/>
          <a:chExt cx="0" cy="0"/>
        </a:xfrm>
      </p:grpSpPr>
      <p:pic>
        <p:nvPicPr>
          <p:cNvPr id="5" name="Image 4" descr="(18)-Nigalo Enterprise-One of the product in ANSAB projects.JPG"/>
          <p:cNvPicPr>
            <a:picLocks noChangeAspect="1"/>
          </p:cNvPicPr>
          <p:nvPr userDrawn="1"/>
        </p:nvPicPr>
        <p:blipFill>
          <a:blip r:embed="rId2" cstate="email"/>
          <a:srcRect/>
          <a:stretch>
            <a:fillRect/>
          </a:stretch>
        </p:blipFill>
        <p:spPr>
          <a:xfrm>
            <a:off x="0" y="-304800"/>
            <a:ext cx="9144000" cy="7162800"/>
          </a:xfrm>
          <a:prstGeom prst="rect">
            <a:avLst/>
          </a:prstGeom>
        </p:spPr>
      </p:pic>
      <p:sp>
        <p:nvSpPr>
          <p:cNvPr id="6"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ottom right">
    <p:spTree>
      <p:nvGrpSpPr>
        <p:cNvPr id="1" name=""/>
        <p:cNvGrpSpPr/>
        <p:nvPr/>
      </p:nvGrpSpPr>
      <p:grpSpPr>
        <a:xfrm>
          <a:off x="0" y="0"/>
          <a:ext cx="0" cy="0"/>
          <a:chOff x="0" y="0"/>
          <a:chExt cx="0" cy="0"/>
        </a:xfrm>
      </p:grpSpPr>
      <p:pic>
        <p:nvPicPr>
          <p:cNvPr id="7" name="Image 6" descr="3-Major means of transportation of NTFPs in Mountain Nepal - Air Transportation in Mugu.JPG"/>
          <p:cNvPicPr>
            <a:picLocks noChangeAspect="1"/>
          </p:cNvPicPr>
          <p:nvPr userDrawn="1"/>
        </p:nvPicPr>
        <p:blipFill>
          <a:blip r:embed="rId2" cstate="email"/>
          <a:srcRect/>
          <a:stretch>
            <a:fillRect/>
          </a:stretch>
        </p:blipFill>
        <p:spPr>
          <a:xfrm>
            <a:off x="0" y="0"/>
            <a:ext cx="9144000" cy="6858000"/>
          </a:xfrm>
          <a:prstGeom prst="rect">
            <a:avLst/>
          </a:prstGeom>
          <a:scene3d>
            <a:camera prst="orthographicFront">
              <a:rot lat="0" lon="10800000" rev="0"/>
            </a:camera>
            <a:lightRig rig="threePt" dir="t"/>
          </a:scene3d>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6"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1999" y="3200400"/>
            <a:ext cx="7696200" cy="1673225"/>
          </a:xfrm>
          <a:solidFill>
            <a:schemeClr val="bg1">
              <a:alpha val="80000"/>
            </a:schemeClr>
          </a:solidFill>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2" name="Title 1"/>
          <p:cNvSpPr>
            <a:spLocks noGrp="1"/>
          </p:cNvSpPr>
          <p:nvPr>
            <p:ph type="title"/>
          </p:nvPr>
        </p:nvSpPr>
        <p:spPr>
          <a:xfrm>
            <a:off x="762000" y="1676400"/>
            <a:ext cx="7696200" cy="1524000"/>
          </a:xfrm>
          <a:solidFill>
            <a:schemeClr val="bg1">
              <a:alpha val="80000"/>
            </a:schemeClr>
          </a:solidFill>
        </p:spPr>
        <p:txBody>
          <a:bodyPr anchor="b"/>
          <a:lstStyle>
            <a:lvl1pPr algn="ctr">
              <a:buNone/>
              <a:defRPr sz="4200" b="0" cap="none" baseline="0">
                <a:solidFill>
                  <a:schemeClr val="accent1"/>
                </a:solidFill>
              </a:defRPr>
            </a:lvl1pPr>
          </a:lstStyle>
          <a:p>
            <a:r>
              <a:rPr kumimoji="0" lang="en-US" dirty="0" smtClean="0"/>
              <a:t>Click to edit Master title style</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ottom right">
    <p:spTree>
      <p:nvGrpSpPr>
        <p:cNvPr id="1" name=""/>
        <p:cNvGrpSpPr/>
        <p:nvPr/>
      </p:nvGrpSpPr>
      <p:grpSpPr>
        <a:xfrm>
          <a:off x="0" y="0"/>
          <a:ext cx="0" cy="0"/>
          <a:chOff x="0" y="0"/>
          <a:chExt cx="0" cy="0"/>
        </a:xfrm>
      </p:grpSpPr>
      <p:pic>
        <p:nvPicPr>
          <p:cNvPr id="6" name="Image 5" descr="ANSAB_Parbat_Myagdi_April2010 313.JPG"/>
          <p:cNvPicPr>
            <a:picLocks noChangeAspect="1"/>
          </p:cNvPicPr>
          <p:nvPr userDrawn="1"/>
        </p:nvPicPr>
        <p:blipFill>
          <a:blip r:embed="rId2" cstate="email"/>
          <a:srcRect/>
          <a:stretch>
            <a:fillRect/>
          </a:stretch>
        </p:blipFill>
        <p:spPr>
          <a:xfrm>
            <a:off x="-152400" y="0"/>
            <a:ext cx="9296400" cy="6858000"/>
          </a:xfrm>
          <a:prstGeom prst="rect">
            <a:avLst/>
          </a:prstGeom>
          <a:scene3d>
            <a:camera prst="orthographicFront">
              <a:rot lat="0" lon="10800000" rev="0"/>
            </a:camera>
            <a:lightRig rig="threePt" dir="t"/>
          </a:scene3d>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ntred">
    <p:spTree>
      <p:nvGrpSpPr>
        <p:cNvPr id="1" name=""/>
        <p:cNvGrpSpPr/>
        <p:nvPr/>
      </p:nvGrpSpPr>
      <p:grpSpPr>
        <a:xfrm>
          <a:off x="0" y="0"/>
          <a:ext cx="0" cy="0"/>
          <a:chOff x="0" y="0"/>
          <a:chExt cx="0" cy="0"/>
        </a:xfrm>
      </p:grpSpPr>
      <p:pic>
        <p:nvPicPr>
          <p:cNvPr id="12" name="Image 11" descr="Salija_PBT 579.JPG"/>
          <p:cNvPicPr>
            <a:picLocks noChangeAspect="1"/>
          </p:cNvPicPr>
          <p:nvPr userDrawn="1"/>
        </p:nvPicPr>
        <p:blipFill>
          <a:blip r:embed="rId2" cstate="email"/>
          <a:srcRect/>
          <a:stretch>
            <a:fillRect/>
          </a:stretch>
        </p:blipFill>
        <p:spPr>
          <a:xfrm>
            <a:off x="0" y="0"/>
            <a:ext cx="9144000" cy="6858000"/>
          </a:xfrm>
          <a:prstGeom prst="rect">
            <a:avLst/>
          </a:prstGeom>
        </p:spPr>
      </p:pic>
      <p:cxnSp>
        <p:nvCxnSpPr>
          <p:cNvPr id="10" name="Connecteur droit 9"/>
          <p:cNvCxnSpPr/>
          <p:nvPr userDrawn="1"/>
        </p:nvCxnSpPr>
        <p:spPr>
          <a:xfrm>
            <a:off x="-533400" y="6858000"/>
            <a:ext cx="10744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entred">
    <p:spTree>
      <p:nvGrpSpPr>
        <p:cNvPr id="1" name=""/>
        <p:cNvGrpSpPr/>
        <p:nvPr/>
      </p:nvGrpSpPr>
      <p:grpSpPr>
        <a:xfrm>
          <a:off x="0" y="0"/>
          <a:ext cx="0" cy="0"/>
          <a:chOff x="0" y="0"/>
          <a:chExt cx="0" cy="0"/>
        </a:xfrm>
      </p:grpSpPr>
      <p:pic>
        <p:nvPicPr>
          <p:cNvPr id="7" name="Image 6" descr="ANSAB_Parbat_Myagdi_April2010 337.JPG"/>
          <p:cNvPicPr>
            <a:picLocks noChangeAspect="1"/>
          </p:cNvPicPr>
          <p:nvPr userDrawn="1"/>
        </p:nvPicPr>
        <p:blipFill>
          <a:blip r:embed="rId2" cstate="email"/>
          <a:stretch>
            <a:fillRect/>
          </a:stretch>
        </p:blipFill>
        <p:spPr>
          <a:xfrm>
            <a:off x="0" y="0"/>
            <a:ext cx="9144000" cy="6858000"/>
          </a:xfrm>
          <a:prstGeom prst="rect">
            <a:avLst/>
          </a:prstGeom>
        </p:spPr>
      </p:pic>
      <p:sp>
        <p:nvSpPr>
          <p:cNvPr id="8" name="Content Placeholder 7"/>
          <p:cNvSpPr>
            <a:spLocks noGrp="1"/>
          </p:cNvSpPr>
          <p:nvPr>
            <p:ph sz="quarter" idx="1"/>
          </p:nvPr>
        </p:nvSpPr>
        <p:spPr>
          <a:xfrm>
            <a:off x="925800" y="19812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Title 1"/>
          <p:cNvSpPr>
            <a:spLocks noGrp="1"/>
          </p:cNvSpPr>
          <p:nvPr>
            <p:ph type="title"/>
          </p:nvPr>
        </p:nvSpPr>
        <p:spPr>
          <a:xfrm>
            <a:off x="925800" y="11430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cxnSp>
        <p:nvCxnSpPr>
          <p:cNvPr id="10" name="Connecteur droit 9"/>
          <p:cNvCxnSpPr/>
          <p:nvPr userDrawn="1"/>
        </p:nvCxnSpPr>
        <p:spPr>
          <a:xfrm>
            <a:off x="-533400" y="6858000"/>
            <a:ext cx="10744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entred">
    <p:spTree>
      <p:nvGrpSpPr>
        <p:cNvPr id="1" name=""/>
        <p:cNvGrpSpPr/>
        <p:nvPr/>
      </p:nvGrpSpPr>
      <p:grpSpPr>
        <a:xfrm>
          <a:off x="0" y="0"/>
          <a:ext cx="0" cy="0"/>
          <a:chOff x="0" y="0"/>
          <a:chExt cx="0" cy="0"/>
        </a:xfrm>
      </p:grpSpPr>
      <p:pic>
        <p:nvPicPr>
          <p:cNvPr id="7" name="Image 6" descr="(08)-Everest Gateway Enterprise-Dolakha.JPG"/>
          <p:cNvPicPr>
            <a:picLocks noChangeAspect="1"/>
          </p:cNvPicPr>
          <p:nvPr userDrawn="1"/>
        </p:nvPicPr>
        <p:blipFill>
          <a:blip r:embed="rId2" cstate="email"/>
          <a:srcRect/>
          <a:stretch>
            <a:fillRect/>
          </a:stretch>
        </p:blipFill>
        <p:spPr>
          <a:xfrm>
            <a:off x="0" y="-1"/>
            <a:ext cx="9144000" cy="6858001"/>
          </a:xfrm>
          <a:prstGeom prst="rect">
            <a:avLst/>
          </a:prstGeom>
        </p:spPr>
      </p:pic>
      <p:sp>
        <p:nvSpPr>
          <p:cNvPr id="8" name="Content Placeholder 7"/>
          <p:cNvSpPr>
            <a:spLocks noGrp="1"/>
          </p:cNvSpPr>
          <p:nvPr>
            <p:ph sz="quarter" idx="1"/>
          </p:nvPr>
        </p:nvSpPr>
        <p:spPr>
          <a:xfrm>
            <a:off x="925800" y="19812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Title 1"/>
          <p:cNvSpPr>
            <a:spLocks noGrp="1"/>
          </p:cNvSpPr>
          <p:nvPr>
            <p:ph type="title"/>
          </p:nvPr>
        </p:nvSpPr>
        <p:spPr>
          <a:xfrm>
            <a:off x="925800" y="11430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cxnSp>
        <p:nvCxnSpPr>
          <p:cNvPr id="10" name="Connecteur droit 9"/>
          <p:cNvCxnSpPr/>
          <p:nvPr userDrawn="1"/>
        </p:nvCxnSpPr>
        <p:spPr>
          <a:xfrm>
            <a:off x="-533400" y="6858000"/>
            <a:ext cx="10744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entred">
    <p:spTree>
      <p:nvGrpSpPr>
        <p:cNvPr id="1" name=""/>
        <p:cNvGrpSpPr/>
        <p:nvPr/>
      </p:nvGrpSpPr>
      <p:grpSpPr>
        <a:xfrm>
          <a:off x="0" y="0"/>
          <a:ext cx="0" cy="0"/>
          <a:chOff x="0" y="0"/>
          <a:chExt cx="0" cy="0"/>
        </a:xfrm>
      </p:grpSpPr>
      <p:pic>
        <p:nvPicPr>
          <p:cNvPr id="5" name="Image 4" descr="ANSAB_Parbat_Myagdi_April2010 287.JPG"/>
          <p:cNvPicPr>
            <a:picLocks noChangeAspect="1"/>
          </p:cNvPicPr>
          <p:nvPr userDrawn="1"/>
        </p:nvPicPr>
        <p:blipFill>
          <a:blip r:embed="rId2" cstate="email"/>
          <a:srcRect/>
          <a:stretch>
            <a:fillRect/>
          </a:stretch>
        </p:blipFill>
        <p:spPr>
          <a:xfrm>
            <a:off x="0" y="0"/>
            <a:ext cx="9144000" cy="6858000"/>
          </a:xfrm>
          <a:prstGeom prst="rect">
            <a:avLst/>
          </a:prstGeom>
        </p:spPr>
      </p:pic>
      <p:sp>
        <p:nvSpPr>
          <p:cNvPr id="8" name="Content Placeholder 7"/>
          <p:cNvSpPr>
            <a:spLocks noGrp="1"/>
          </p:cNvSpPr>
          <p:nvPr>
            <p:ph sz="quarter" idx="1"/>
          </p:nvPr>
        </p:nvSpPr>
        <p:spPr>
          <a:xfrm>
            <a:off x="925800" y="19812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Title 1"/>
          <p:cNvSpPr>
            <a:spLocks noGrp="1"/>
          </p:cNvSpPr>
          <p:nvPr>
            <p:ph type="title"/>
          </p:nvPr>
        </p:nvSpPr>
        <p:spPr>
          <a:xfrm>
            <a:off x="925800" y="11430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cxnSp>
        <p:nvCxnSpPr>
          <p:cNvPr id="10" name="Connecteur droit 9"/>
          <p:cNvCxnSpPr/>
          <p:nvPr userDrawn="1"/>
        </p:nvCxnSpPr>
        <p:spPr>
          <a:xfrm>
            <a:off x="-533400" y="6858000"/>
            <a:ext cx="10744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entred">
    <p:spTree>
      <p:nvGrpSpPr>
        <p:cNvPr id="1" name=""/>
        <p:cNvGrpSpPr/>
        <p:nvPr/>
      </p:nvGrpSpPr>
      <p:grpSpPr>
        <a:xfrm>
          <a:off x="0" y="0"/>
          <a:ext cx="0" cy="0"/>
          <a:chOff x="0" y="0"/>
          <a:chExt cx="0" cy="0"/>
        </a:xfrm>
      </p:grpSpPr>
      <p:pic>
        <p:nvPicPr>
          <p:cNvPr id="6" name="Image 5" descr="Bajhang photo3.JPG"/>
          <p:cNvPicPr>
            <a:picLocks noChangeAspect="1"/>
          </p:cNvPicPr>
          <p:nvPr userDrawn="1"/>
        </p:nvPicPr>
        <p:blipFill>
          <a:blip r:embed="rId2" cstate="email"/>
          <a:srcRect/>
          <a:stretch>
            <a:fillRect/>
          </a:stretch>
        </p:blipFill>
        <p:spPr>
          <a:xfrm>
            <a:off x="0" y="0"/>
            <a:ext cx="9144000" cy="7162800"/>
          </a:xfrm>
          <a:prstGeom prst="rect">
            <a:avLst/>
          </a:prstGeom>
        </p:spPr>
      </p:pic>
      <p:sp>
        <p:nvSpPr>
          <p:cNvPr id="8" name="Content Placeholder 7"/>
          <p:cNvSpPr>
            <a:spLocks noGrp="1"/>
          </p:cNvSpPr>
          <p:nvPr>
            <p:ph sz="quarter" idx="1"/>
          </p:nvPr>
        </p:nvSpPr>
        <p:spPr>
          <a:xfrm>
            <a:off x="925800" y="19812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Title 1"/>
          <p:cNvSpPr>
            <a:spLocks noGrp="1"/>
          </p:cNvSpPr>
          <p:nvPr>
            <p:ph type="title"/>
          </p:nvPr>
        </p:nvSpPr>
        <p:spPr>
          <a:xfrm>
            <a:off x="925800" y="11430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cxnSp>
        <p:nvCxnSpPr>
          <p:cNvPr id="10" name="Connecteur droit 9"/>
          <p:cNvCxnSpPr/>
          <p:nvPr userDrawn="1"/>
        </p:nvCxnSpPr>
        <p:spPr>
          <a:xfrm>
            <a:off x="-533400" y="6858000"/>
            <a:ext cx="10744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entre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25800" y="19812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Title 1"/>
          <p:cNvSpPr>
            <a:spLocks noGrp="1"/>
          </p:cNvSpPr>
          <p:nvPr>
            <p:ph type="title"/>
          </p:nvPr>
        </p:nvSpPr>
        <p:spPr>
          <a:xfrm>
            <a:off x="925800" y="11430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cxnSp>
        <p:nvCxnSpPr>
          <p:cNvPr id="10" name="Connecteur droit 9"/>
          <p:cNvCxnSpPr/>
          <p:nvPr userDrawn="1"/>
        </p:nvCxnSpPr>
        <p:spPr>
          <a:xfrm>
            <a:off x="-533400" y="6858000"/>
            <a:ext cx="10744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entre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25800" y="19812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Title 1"/>
          <p:cNvSpPr>
            <a:spLocks noGrp="1"/>
          </p:cNvSpPr>
          <p:nvPr>
            <p:ph type="title"/>
          </p:nvPr>
        </p:nvSpPr>
        <p:spPr>
          <a:xfrm>
            <a:off x="925800" y="11430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938"/>
            <a:ext cx="91440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1057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606552"/>
          </a:xfrm>
        </p:spPr>
        <p:txBody>
          <a:bodyPr/>
          <a:lstStyle/>
          <a:p>
            <a:r>
              <a:rPr kumimoji="0" lang="en-US" dirty="0" smtClean="0"/>
              <a:t>Click to edit Master title style</a:t>
            </a:r>
            <a:endParaRPr kumimoji="0" lang="en-US" dirty="0"/>
          </a:p>
        </p:txBody>
      </p:sp>
      <p:sp>
        <p:nvSpPr>
          <p:cNvPr id="8" name="Straight Connector 7"/>
          <p:cNvSpPr>
            <a:spLocks noChangeShapeType="1"/>
          </p:cNvSpPr>
          <p:nvPr/>
        </p:nvSpPr>
        <p:spPr bwMode="auto">
          <a:xfrm flipV="1">
            <a:off x="4572000" y="1575652"/>
            <a:ext cx="1" cy="421554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57200" y="1371600"/>
            <a:ext cx="4114800" cy="4681728"/>
          </a:xfrm>
          <a:solidFill>
            <a:schemeClr val="bg1">
              <a:alpha val="80000"/>
            </a:schemeClr>
          </a:solidFill>
        </p:spPr>
        <p:txBody>
          <a:bodyPr/>
          <a:lstStyle>
            <a:lvl1pPr>
              <a:defRPr sz="25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572000" y="1371600"/>
            <a:ext cx="4038600" cy="4681728"/>
          </a:xfrm>
        </p:spPr>
        <p:txBody>
          <a:bodyPr/>
          <a:lstStyle>
            <a:lvl1pPr>
              <a:defRPr sz="25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153400" cy="606552"/>
          </a:xfrm>
        </p:spPr>
        <p:txBody>
          <a:bodyPr/>
          <a:lstStyle/>
          <a:p>
            <a:r>
              <a:rPr kumimoji="0" lang="en-US" dirty="0" smtClean="0"/>
              <a:t>Click to edit Master title style</a:t>
            </a:r>
            <a:endParaRPr kumimoji="0" lang="en-US" dirty="0"/>
          </a:p>
        </p:txBody>
      </p:sp>
      <p:sp>
        <p:nvSpPr>
          <p:cNvPr id="13" name="Content Placeholder 2"/>
          <p:cNvSpPr>
            <a:spLocks noGrp="1"/>
          </p:cNvSpPr>
          <p:nvPr>
            <p:ph sz="quarter" idx="12"/>
          </p:nvPr>
        </p:nvSpPr>
        <p:spPr>
          <a:xfrm>
            <a:off x="4572000" y="1371600"/>
            <a:ext cx="40386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quarter" idx="13"/>
          </p:nvPr>
        </p:nvSpPr>
        <p:spPr>
          <a:xfrm>
            <a:off x="4572000" y="3733800"/>
            <a:ext cx="40386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4"/>
          </p:nvPr>
        </p:nvSpPr>
        <p:spPr>
          <a:xfrm>
            <a:off x="457200" y="1371600"/>
            <a:ext cx="40386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5"/>
          </p:nvPr>
        </p:nvSpPr>
        <p:spPr>
          <a:xfrm>
            <a:off x="457200" y="3733800"/>
            <a:ext cx="40386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18"/>
          <p:cNvSpPr/>
          <p:nvPr userDrawn="1"/>
        </p:nvSpPr>
        <p:spPr>
          <a:xfrm>
            <a:off x="4495800" y="1371600"/>
            <a:ext cx="76200" cy="47244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Straight Connector 7"/>
          <p:cNvSpPr>
            <a:spLocks noChangeShapeType="1"/>
          </p:cNvSpPr>
          <p:nvPr/>
        </p:nvSpPr>
        <p:spPr bwMode="auto">
          <a:xfrm flipV="1">
            <a:off x="4572000" y="1575652"/>
            <a:ext cx="1" cy="421554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op Right">
    <p:spTree>
      <p:nvGrpSpPr>
        <p:cNvPr id="1" name=""/>
        <p:cNvGrpSpPr/>
        <p:nvPr/>
      </p:nvGrpSpPr>
      <p:grpSpPr>
        <a:xfrm>
          <a:off x="0" y="0"/>
          <a:ext cx="0" cy="0"/>
          <a:chOff x="0" y="0"/>
          <a:chExt cx="0" cy="0"/>
        </a:xfrm>
      </p:grpSpPr>
      <p:pic>
        <p:nvPicPr>
          <p:cNvPr id="10" name="Image 9" descr="(00)-Bajhang,Malika Hand Made Paper and Women.JPG"/>
          <p:cNvPicPr>
            <a:picLocks noChangeAspect="1"/>
          </p:cNvPicPr>
          <p:nvPr userDrawn="1"/>
        </p:nvPicPr>
        <p:blipFill>
          <a:blip r:embed="rId2" cstate="email"/>
          <a:srcRect/>
          <a:stretch>
            <a:fillRect/>
          </a:stretch>
        </p:blipFill>
        <p:spPr>
          <a:xfrm>
            <a:off x="0" y="0"/>
            <a:ext cx="9144000" cy="6858000"/>
          </a:xfrm>
          <a:prstGeom prst="rect">
            <a:avLst/>
          </a:prstGeom>
          <a:scene3d>
            <a:camera prst="orthographicFront">
              <a:rot lat="0" lon="0" rev="0"/>
            </a:camera>
            <a:lightRig rig="threePt" dir="t"/>
          </a:scene3d>
        </p:spPr>
      </p:pic>
      <p:sp>
        <p:nvSpPr>
          <p:cNvPr id="5" name="Rectangle 4"/>
          <p:cNvSpPr/>
          <p:nvPr userDrawn="1"/>
        </p:nvSpPr>
        <p:spPr>
          <a:xfrm>
            <a:off x="0" y="0"/>
            <a:ext cx="9144000" cy="6858000"/>
          </a:xfrm>
          <a:prstGeom prst="rect">
            <a:avLst/>
          </a:prstGeom>
          <a:solidFill>
            <a:schemeClr val="dk1">
              <a:alpha val="2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p>
        </p:txBody>
      </p:sp>
      <p:sp>
        <p:nvSpPr>
          <p:cNvPr id="2"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cs typeface="+mn-cs"/>
            </a:endParaRPr>
          </a:p>
        </p:txBody>
      </p:sp>
      <p:sp>
        <p:nvSpPr>
          <p:cNvPr id="8" name="Date Placeholder 1"/>
          <p:cNvSpPr>
            <a:spLocks noGrp="1"/>
          </p:cNvSpPr>
          <p:nvPr>
            <p:ph type="dt" sz="half" idx="10"/>
          </p:nvPr>
        </p:nvSpPr>
        <p:spPr>
          <a:xfrm>
            <a:off x="5791200" y="6405563"/>
            <a:ext cx="3044825" cy="365125"/>
          </a:xfrm>
          <a:prstGeom prst="rect">
            <a:avLst/>
          </a:prstGeom>
        </p:spPr>
        <p:txBody>
          <a:bodyPr/>
          <a:lstStyle>
            <a:lvl1pPr>
              <a:defRPr>
                <a:latin typeface="Arial" charset="0"/>
                <a:cs typeface="+mn-cs"/>
              </a:defRPr>
            </a:lvl1pPr>
          </a:lstStyle>
          <a:p>
            <a:pPr>
              <a:defRPr/>
            </a:pPr>
            <a:fld id="{4ADB325F-738C-43D3-BBA2-E1F57FCC993E}" type="datetimeFigureOut">
              <a:rPr lang="en-US"/>
              <a:pPr>
                <a:defRPr/>
              </a:pPr>
              <a:t>9/7/17</a:t>
            </a:fld>
            <a:endParaRPr lang="en-US"/>
          </a:p>
        </p:txBody>
      </p:sp>
      <p:sp>
        <p:nvSpPr>
          <p:cNvPr id="9" name="Footer Placeholder 2"/>
          <p:cNvSpPr>
            <a:spLocks noGrp="1"/>
          </p:cNvSpPr>
          <p:nvPr>
            <p:ph type="ftr" sz="quarter" idx="11"/>
          </p:nvPr>
        </p:nvSpPr>
        <p:spPr>
          <a:xfrm>
            <a:off x="304800" y="6410325"/>
            <a:ext cx="1447800" cy="366713"/>
          </a:xfrm>
          <a:prstGeom prst="rect">
            <a:avLst/>
          </a:prstGeom>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a:prstGeom prst="rect">
            <a:avLst/>
          </a:prstGeom>
        </p:spPr>
        <p:txBody>
          <a:bodyPr/>
          <a:lstStyle>
            <a:lvl1pPr>
              <a:defRPr>
                <a:solidFill>
                  <a:srgbClr val="FFFFFF"/>
                </a:solidFill>
                <a:latin typeface="Arial" charset="0"/>
                <a:cs typeface="+mn-cs"/>
              </a:defRPr>
            </a:lvl1pPr>
          </a:lstStyle>
          <a:p>
            <a:pPr>
              <a:defRPr/>
            </a:pPr>
            <a:fld id="{3719F839-FCCD-42FA-82C5-AB9FAD888ABB}" type="slidenum">
              <a:rPr lang="en-US"/>
              <a:pPr>
                <a:defRPr/>
              </a:pPr>
              <a:t>‹#›</a:t>
            </a:fld>
            <a:endParaRPr lang="en-US"/>
          </a:p>
        </p:txBody>
      </p:sp>
      <p:sp>
        <p:nvSpPr>
          <p:cNvPr id="11" name="Footer Placeholder 2"/>
          <p:cNvSpPr txBox="1">
            <a:spLocks/>
          </p:cNvSpPr>
          <p:nvPr userDrawn="1"/>
        </p:nvSpPr>
        <p:spPr>
          <a:xfrm>
            <a:off x="304800" y="6415087"/>
            <a:ext cx="1447800" cy="366713"/>
          </a:xfrm>
          <a:prstGeom prst="rect">
            <a:avLst/>
          </a:prstGeom>
        </p:spPr>
        <p:txBody>
          <a:bodyPr vert="horz"/>
          <a:lstStyle>
            <a:lvl1pPr algn="l" eaLnBrk="1" latinLnBrk="0" hangingPunct="1">
              <a:defRPr kumimoji="0" sz="1200" b="1">
                <a:solidFill>
                  <a:schemeClr val="tx1"/>
                </a:solidFill>
                <a:latin typeface="Arial"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chemeClr val="tx1"/>
                </a:solidFill>
                <a:effectLst/>
                <a:uLnTx/>
                <a:uFillTx/>
                <a:latin typeface="Arial" charset="0"/>
                <a:ea typeface="+mn-ea"/>
                <a:cs typeface="+mn-cs"/>
              </a:rPr>
              <a:t>www.ansab.org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8431093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andscape 1">
    <p:spTree>
      <p:nvGrpSpPr>
        <p:cNvPr id="1" name=""/>
        <p:cNvGrpSpPr/>
        <p:nvPr/>
      </p:nvGrpSpPr>
      <p:grpSpPr>
        <a:xfrm>
          <a:off x="0" y="0"/>
          <a:ext cx="0" cy="0"/>
          <a:chOff x="0" y="0"/>
          <a:chExt cx="0" cy="0"/>
        </a:xfrm>
      </p:grpSpPr>
      <p:pic>
        <p:nvPicPr>
          <p:cNvPr id="7" name="Image 6" descr="ANSAB_Parbat_Myagdi_April2010 024.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52400"/>
            <a:ext cx="9144000" cy="7010400"/>
          </a:xfrm>
          <a:prstGeom prst="rect">
            <a:avLst/>
          </a:prstGeom>
          <a:scene3d>
            <a:camera prst="orthographicFront">
              <a:rot lat="0" lon="10800000" rev="0"/>
            </a:camera>
            <a:lightRig rig="threePt" dir="t"/>
          </a:scene3d>
        </p:spPr>
      </p:pic>
      <p:sp>
        <p:nvSpPr>
          <p:cNvPr id="10" name="Espace réservé de la date 26"/>
          <p:cNvSpPr txBox="1">
            <a:spLocks/>
          </p:cNvSpPr>
          <p:nvPr userDrawn="1"/>
        </p:nvSpPr>
        <p:spPr>
          <a:xfrm>
            <a:off x="304800" y="6172200"/>
            <a:ext cx="8001000" cy="685800"/>
          </a:xfrm>
          <a:prstGeom prst="rect">
            <a:avLst/>
          </a:prstGeom>
        </p:spPr>
        <p:txBody>
          <a:bodyPr/>
          <a:lstStyle>
            <a:lvl1pPr>
              <a:defRPr>
                <a:solidFill>
                  <a:schemeClr val="bg1"/>
                </a:solidFill>
              </a:defRPr>
            </a:lvl1pPr>
          </a:lstStyle>
          <a:p>
            <a:pPr lvl="0" algn="r">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
            </a:r>
            <a:br>
              <a:rPr kumimoji="0" lang="en-US" sz="1800" b="0" i="0" u="none" strike="noStrike" kern="1200" cap="none" spc="0" normalizeH="0" baseline="0" noProof="0" dirty="0" smtClean="0">
                <a:ln>
                  <a:noFill/>
                </a:ln>
                <a:solidFill>
                  <a:schemeClr val="bg1"/>
                </a:solidFill>
                <a:effectLst/>
                <a:uLnTx/>
                <a:uFillTx/>
                <a:latin typeface="+mn-lt"/>
                <a:ea typeface="+mn-ea"/>
                <a:cs typeface="+mn-cs"/>
              </a:rPr>
            </a:br>
            <a:r>
              <a:rPr lang="en-US" dirty="0" smtClean="0"/>
              <a:t> | </a:t>
            </a:r>
            <a:fld id="{79BC5B4E-38A6-4364-A9C9-57BA124F2AE2}" type="datetimeFigureOut">
              <a:rPr kumimoji="0" lang="en-US" sz="1800" b="0" i="0" u="none" strike="noStrike" kern="1200" cap="none" spc="0" normalizeH="0" baseline="0" noProof="0" smtClean="0">
                <a:ln>
                  <a:noFill/>
                </a:ln>
                <a:solidFill>
                  <a:schemeClr val="bg1"/>
                </a:solidFill>
                <a:effectLst/>
                <a:uLnTx/>
                <a:uFillTx/>
                <a:latin typeface="+mn-lt"/>
                <a:ea typeface="+mn-ea"/>
                <a:cs typeface="+mn-cs"/>
              </a:rPr>
              <a:pPr lvl="0" algn="r">
                <a:defRPr/>
              </a:pPr>
              <a:t>9/7/17</a:t>
            </a:fld>
            <a:r>
              <a:rPr kumimoji="0" lang="en-US" sz="1800" b="0" i="0" u="none" strike="noStrike" kern="1200" cap="none" spc="0" normalizeH="0" baseline="0" noProof="0" dirty="0" smtClean="0">
                <a:ln>
                  <a:noFill/>
                </a:ln>
                <a:solidFill>
                  <a:schemeClr val="bg1"/>
                </a:solidFill>
                <a:effectLst/>
                <a:uLnTx/>
                <a:uFillTx/>
                <a:latin typeface="+mn-lt"/>
                <a:ea typeface="+mn-ea"/>
                <a:cs typeface="+mn-cs"/>
              </a:rPr>
              <a:t> | </a:t>
            </a:r>
            <a:r>
              <a:rPr kumimoji="0" lang="en-US" sz="1800" b="0" i="0" u="none" strike="noStrike" kern="1200" cap="none" spc="0" normalizeH="0" baseline="0" noProof="0" dirty="0" smtClean="0">
                <a:ln>
                  <a:noFill/>
                </a:ln>
                <a:effectLst/>
                <a:uLnTx/>
                <a:uFillTx/>
                <a:latin typeface="+mn-lt"/>
                <a:ea typeface="+mn-ea"/>
                <a:cs typeface="+mn-cs"/>
              </a:rPr>
              <a:t>www.ansab.org </a:t>
            </a:r>
            <a:endParaRPr kumimoji="0" lang="en-US" sz="1800" b="0" i="0" u="none" strike="noStrike" kern="1200" cap="none" spc="0" normalizeH="0" baseline="0" noProof="0" dirty="0">
              <a:ln>
                <a:noFill/>
              </a:ln>
              <a:effectLst/>
              <a:uLnTx/>
              <a:uFillTx/>
              <a:latin typeface="+mn-lt"/>
              <a:ea typeface="+mn-ea"/>
              <a:cs typeface="+mn-cs"/>
            </a:endParaRPr>
          </a:p>
        </p:txBody>
      </p:sp>
      <p:pic>
        <p:nvPicPr>
          <p:cNvPr id="11" name="Picture 2" descr="C:\Users\Martin\Desktop\ansablogo-vectorial-small-whit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01184" y="6477000"/>
            <a:ext cx="304801" cy="304800"/>
          </a:xfrm>
          <a:prstGeom prst="rect">
            <a:avLst/>
          </a:prstGeom>
          <a:noFill/>
        </p:spPr>
      </p:pic>
      <p:sp>
        <p:nvSpPr>
          <p:cNvPr id="12"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5A64B"/>
                </a:solidFill>
              </a:defRPr>
            </a:lvl1pPr>
          </a:lstStyle>
          <a:p>
            <a:r>
              <a:rPr kumimoji="0" lang="en-US" dirty="0" smtClean="0"/>
              <a:t>Click to edit Master title style</a:t>
            </a:r>
            <a:endParaRPr kumimoji="0" lang="en-US" dirty="0"/>
          </a:p>
        </p:txBody>
      </p:sp>
      <p:sp>
        <p:nvSpPr>
          <p:cNvPr id="14"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buClr>
                <a:schemeClr val="tx1"/>
              </a:buClr>
              <a:defRPr sz="3200"/>
            </a:lvl1pPr>
            <a:lvl2pPr>
              <a:spcBef>
                <a:spcPts val="300"/>
              </a:spcBef>
              <a:spcAft>
                <a:spcPts val="300"/>
              </a:spcAft>
              <a:buClr>
                <a:srgbClr val="2DA9E1"/>
              </a:buClr>
              <a:defRPr sz="2800" baseline="0">
                <a:solidFill>
                  <a:srgbClr val="2DA9E1"/>
                </a:solidFill>
              </a:defRPr>
            </a:lvl2pPr>
            <a:lvl3pPr>
              <a:buClr>
                <a:srgbClr val="05A64B"/>
              </a:buClr>
              <a:defRPr sz="2400">
                <a:solidFill>
                  <a:srgbClr val="05A64B"/>
                </a:solidFill>
              </a:defRPr>
            </a:lvl3pPr>
            <a:lvl4pPr>
              <a:buClr>
                <a:schemeClr val="tx1"/>
              </a:buClr>
              <a:defRPr sz="2100">
                <a:solidFill>
                  <a:schemeClr val="tx1"/>
                </a:solidFill>
              </a:defRPr>
            </a:lvl4pPr>
            <a:lvl5pPr>
              <a:buClr>
                <a:schemeClr val="tx1"/>
              </a:buClr>
              <a:defRPr sz="1900">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bg/>
                                          </p:spTgt>
                                        </p:tgtEl>
                                        <p:attrNameLst>
                                          <p:attrName>style.visibility</p:attrName>
                                        </p:attrNameLst>
                                      </p:cBhvr>
                                      <p:to>
                                        <p:strVal val="visible"/>
                                      </p:to>
                                    </p:set>
                                    <p:animEffect transition="in" filter="fade">
                                      <p:cBhvr>
                                        <p:cTn id="16" dur="2000"/>
                                        <p:tgtEl>
                                          <p:spTgt spid="1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2000"/>
                                        <p:tgtEl>
                                          <p:spTgt spid="1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2000"/>
                                        <p:tgtEl>
                                          <p:spTgt spid="14">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2000"/>
                                        <p:tgtEl>
                                          <p:spTgt spid="1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2000"/>
                                        <p:tgtEl>
                                          <p:spTgt spid="14">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fade">
                                      <p:cBhvr>
                                        <p:cTn id="31"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0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0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0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0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0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000"/>
                        <p:tgtEl>
                          <p:spTgt spid="14"/>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Rectangle 9"/>
          <p:cNvSpPr>
            <a:spLocks noChangeArrowheads="1"/>
          </p:cNvSpPr>
          <p:nvPr userDrawn="1"/>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TextBox 12"/>
          <p:cNvSpPr txBox="1"/>
          <p:nvPr userDrawn="1"/>
        </p:nvSpPr>
        <p:spPr>
          <a:xfrm>
            <a:off x="228600" y="6400800"/>
            <a:ext cx="1905000" cy="307975"/>
          </a:xfrm>
          <a:prstGeom prst="rect">
            <a:avLst/>
          </a:prstGeom>
          <a:noFill/>
        </p:spPr>
        <p:txBody>
          <a:bodyPr>
            <a:spAutoFit/>
          </a:bodyPr>
          <a:lstStyle/>
          <a:p>
            <a:pPr>
              <a:defRPr/>
            </a:pPr>
            <a:r>
              <a:rPr lang="en-US" sz="1400" b="1" dirty="0">
                <a:solidFill>
                  <a:prstClr val="black"/>
                </a:solidFill>
                <a:latin typeface="Arial" pitchFamily="34" charset="0"/>
                <a:cs typeface="Arial" pitchFamily="34" charset="0"/>
              </a:rPr>
              <a:t>   www.ansab.org</a:t>
            </a: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66867492-0F47-4200-A3EB-E8F9602C26BD}" type="datetimeFigureOut">
              <a:rPr lang="en-US"/>
              <a:pPr>
                <a:defRPr/>
              </a:pPr>
              <a:t>9/7/17</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4" name="TextBox 3"/>
          <p:cNvSpPr txBox="1"/>
          <p:nvPr userDrawn="1"/>
        </p:nvSpPr>
        <p:spPr>
          <a:xfrm>
            <a:off x="228600" y="6400800"/>
            <a:ext cx="1905000" cy="307975"/>
          </a:xfrm>
          <a:prstGeom prst="rect">
            <a:avLst/>
          </a:prstGeom>
          <a:noFill/>
        </p:spPr>
        <p:txBody>
          <a:bodyPr>
            <a:spAutoFit/>
          </a:bodyPr>
          <a:lstStyle/>
          <a:p>
            <a:pPr>
              <a:defRPr/>
            </a:pPr>
            <a:r>
              <a:rPr lang="en-US" sz="1400" b="1" dirty="0">
                <a:solidFill>
                  <a:prstClr val="black"/>
                </a:solidFill>
                <a:latin typeface="Arial" pitchFamily="34" charset="0"/>
                <a:cs typeface="Arial" pitchFamily="34" charset="0"/>
              </a:rPr>
              <a:t>   www.ansab.org</a:t>
            </a:r>
          </a:p>
        </p:txBody>
      </p:sp>
      <p:sp>
        <p:nvSpPr>
          <p:cNvPr id="2" name="Title 1"/>
          <p:cNvSpPr>
            <a:spLocks noGrp="1"/>
          </p:cNvSpPr>
          <p:nvPr>
            <p:ph type="title"/>
          </p:nvPr>
        </p:nvSpPr>
        <p:spPr>
          <a:xfrm>
            <a:off x="301752" y="228600"/>
            <a:ext cx="8534400" cy="1066800"/>
          </a:xfrm>
        </p:spPr>
        <p:txBody>
          <a:bodyPr/>
          <a:lstStyle>
            <a:lvl1pPr>
              <a:defRPr>
                <a:solidFill>
                  <a:srgbClr val="00B050"/>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lvl1pPr>
              <a:spcBef>
                <a:spcPts val="600"/>
              </a:spcBef>
              <a:spcAft>
                <a:spcPts val="600"/>
              </a:spcAft>
              <a:defRPr sz="2800"/>
            </a:lvl1pPr>
            <a:lvl2pPr>
              <a:spcBef>
                <a:spcPts val="300"/>
              </a:spcBef>
              <a:spcAft>
                <a:spcPts val="300"/>
              </a:spcAft>
              <a:defRPr baseline="0">
                <a:solidFill>
                  <a:srgbClr val="00B05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0452410-A374-44D7-BEE0-F3D22C6683FB}" type="datetimeFigureOut">
              <a:rPr lang="en-US"/>
              <a:pPr>
                <a:defRPr/>
              </a:pPr>
              <a:t>9/7/17</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2C9EAD7A-31B4-4C99-92D8-17AA1D435128}" type="datetimeFigureOut">
              <a:rPr lang="en-US"/>
              <a:pPr>
                <a:defRPr/>
              </a:pPr>
              <a:t>9/7/17</a:t>
            </a:fld>
            <a:endParaRPr lang="en-US"/>
          </a:p>
        </p:txBody>
      </p:sp>
      <p:sp>
        <p:nvSpPr>
          <p:cNvPr id="17" name="Slide Number Placeholder 5"/>
          <p:cNvSpPr>
            <a:spLocks noGrp="1"/>
          </p:cNvSpPr>
          <p:nvPr>
            <p:ph type="sldNum" sz="quarter" idx="12"/>
          </p:nvPr>
        </p:nvSpPr>
        <p:spPr>
          <a:xfrm>
            <a:off x="4343400" y="2198688"/>
            <a:ext cx="457200" cy="441325"/>
          </a:xfrm>
          <a:prstGeom prst="rect">
            <a:avLst/>
          </a:prstGeom>
        </p:spPr>
        <p:txBody>
          <a:bodyPr/>
          <a:lstStyle>
            <a:lvl1pPr fontAlgn="auto">
              <a:spcBef>
                <a:spcPts val="0"/>
              </a:spcBef>
              <a:spcAft>
                <a:spcPts val="0"/>
              </a:spcAft>
              <a:defRPr>
                <a:solidFill>
                  <a:schemeClr val="accent3">
                    <a:shade val="75000"/>
                  </a:schemeClr>
                </a:solidFill>
                <a:latin typeface="+mn-lt"/>
                <a:cs typeface="+mn-cs"/>
              </a:defRPr>
            </a:lvl1pPr>
          </a:lstStyle>
          <a:p>
            <a:pPr>
              <a:defRPr/>
            </a:pPr>
            <a:fld id="{603EF799-091A-461E-8043-A1D91B717E4E}" type="slidenum">
              <a:rPr lang="en-US">
                <a:solidFill>
                  <a:srgbClr val="9BBB59">
                    <a:shade val="75000"/>
                  </a:srgbClr>
                </a:solidFill>
              </a:rPr>
              <a:pPr>
                <a:defRPr/>
              </a:pPr>
              <a:t>‹#›</a:t>
            </a:fld>
            <a:endParaRPr lang="en-US">
              <a:solidFill>
                <a:srgbClr val="9BBB59">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96C34C6-0E44-4DDF-B963-D35C5C355561}" type="datetimeFigureOut">
              <a:rPr lang="en-US"/>
              <a:pPr>
                <a:defRPr/>
              </a:pPr>
              <a:t>9/7/17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343400" y="1039813"/>
            <a:ext cx="457200" cy="441325"/>
          </a:xfrm>
          <a:prstGeom prst="rect">
            <a:avLst/>
          </a:prstGeom>
        </p:spPr>
        <p:txBody>
          <a:bodyPr/>
          <a:lstStyle>
            <a:lvl1pPr fontAlgn="auto">
              <a:spcBef>
                <a:spcPts val="0"/>
              </a:spcBef>
              <a:spcAft>
                <a:spcPts val="0"/>
              </a:spcAft>
              <a:defRPr>
                <a:latin typeface="+mn-lt"/>
                <a:cs typeface="+mn-cs"/>
              </a:defRPr>
            </a:lvl1pPr>
          </a:lstStyle>
          <a:p>
            <a:pPr>
              <a:defRPr/>
            </a:pPr>
            <a:fld id="{76586D11-5586-4313-8F85-18C93E9ABC20}"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465A49B0-0AFF-4C4B-9C1B-0C585368CEE1}" type="datetimeFigureOut">
              <a:rPr lang="en-US"/>
              <a:pPr>
                <a:defRPr/>
              </a:pPr>
              <a:t>9/7/17</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a:prstGeom prst="rect">
            <a:avLst/>
          </a:prstGeom>
        </p:spPr>
        <p:txBody>
          <a:bodyPr/>
          <a:lstStyle>
            <a:lvl1pPr algn="ctr" fontAlgn="auto">
              <a:spcBef>
                <a:spcPts val="0"/>
              </a:spcBef>
              <a:spcAft>
                <a:spcPts val="0"/>
              </a:spcAft>
              <a:defRPr>
                <a:latin typeface="+mn-lt"/>
                <a:cs typeface="+mn-cs"/>
              </a:defRPr>
            </a:lvl1pPr>
          </a:lstStyle>
          <a:p>
            <a:pPr>
              <a:defRPr/>
            </a:pPr>
            <a:fld id="{06A07F9D-77D8-4309-95EB-CB87E5ABE350}"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F53EE52-2F4D-4F05-AC73-29C843FCA880}" type="datetimeFigureOut">
              <a:rPr lang="en-US"/>
              <a:pPr>
                <a:defRPr/>
              </a:pPr>
              <a:t>9/7/17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a:prstGeom prst="rect">
            <a:avLst/>
          </a:prstGeom>
        </p:spPr>
        <p:txBody>
          <a:bodyPr/>
          <a:lstStyle>
            <a:lvl1pPr fontAlgn="auto">
              <a:spcBef>
                <a:spcPts val="0"/>
              </a:spcBef>
              <a:spcAft>
                <a:spcPts val="0"/>
              </a:spcAft>
              <a:defRPr>
                <a:latin typeface="+mn-lt"/>
                <a:cs typeface="+mn-cs"/>
              </a:defRPr>
            </a:lvl1pPr>
          </a:lstStyle>
          <a:p>
            <a:pPr>
              <a:defRPr/>
            </a:pPr>
            <a:fld id="{EC63F3ED-10D3-4AE0-9D4A-F9701F9C7008}"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6E526A9B-2572-489B-B14D-8E8A2174D401}" type="datetimeFigureOut">
              <a:rPr lang="en-US"/>
              <a:pPr>
                <a:defRPr/>
              </a:pPr>
              <a:t>9/7/17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65D64C66-96AE-476C-9116-F259AA42D91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fontAlgn="auto">
              <a:spcBef>
                <a:spcPts val="0"/>
              </a:spcBef>
              <a:spcAft>
                <a:spcPts val="0"/>
              </a:spcAft>
              <a:defRPr>
                <a:solidFill>
                  <a:schemeClr val="accent3">
                    <a:shade val="75000"/>
                  </a:schemeClr>
                </a:solidFill>
                <a:latin typeface="+mn-lt"/>
                <a:cs typeface="+mn-cs"/>
              </a:defRPr>
            </a:lvl1pPr>
          </a:lstStyle>
          <a:p>
            <a:pPr>
              <a:defRPr/>
            </a:pPr>
            <a:fld id="{0E8DC1A3-8F70-49CE-AB6A-EFBC6A4EADBC}" type="slidenum">
              <a:rPr lang="en-US">
                <a:solidFill>
                  <a:srgbClr val="9BBB59">
                    <a:shade val="75000"/>
                  </a:srgbClr>
                </a:solidFill>
              </a:rPr>
              <a:pPr>
                <a:defRPr/>
              </a:pPr>
              <a:t>‹#›</a:t>
            </a:fld>
            <a:endParaRPr lang="en-US">
              <a:solidFill>
                <a:srgbClr val="9BBB59">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1C41CCEF-1666-4023-BC24-EA2DD93FDF64}" type="datetimeFigureOut">
              <a:rPr lang="en-US"/>
              <a:pPr>
                <a:defRPr/>
              </a:pPr>
              <a:t>9/7/17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p Right">
    <p:spTree>
      <p:nvGrpSpPr>
        <p:cNvPr id="1" name=""/>
        <p:cNvGrpSpPr/>
        <p:nvPr/>
      </p:nvGrpSpPr>
      <p:grpSpPr>
        <a:xfrm>
          <a:off x="0" y="0"/>
          <a:ext cx="0" cy="0"/>
          <a:chOff x="0" y="0"/>
          <a:chExt cx="0" cy="0"/>
        </a:xfrm>
      </p:grpSpPr>
      <p:pic>
        <p:nvPicPr>
          <p:cNvPr id="6" name="Image 5" descr="DSC02924.JPG"/>
          <p:cNvPicPr>
            <a:picLocks noChangeAspect="1"/>
          </p:cNvPicPr>
          <p:nvPr userDrawn="1"/>
        </p:nvPicPr>
        <p:blipFill>
          <a:blip r:embed="rId2" cstate="print">
            <a:extLst>
              <a:ext uri="{28A0092B-C50C-407E-A947-70E740481C1C}">
                <a14:useLocalDpi xmlns:a14="http://schemas.microsoft.com/office/drawing/2010/main"/>
              </a:ext>
            </a:extLst>
          </a:blip>
          <a:srcRect l="-5040"/>
          <a:stretch>
            <a:fillRect/>
          </a:stretch>
        </p:blipFill>
        <p:spPr>
          <a:xfrm>
            <a:off x="0" y="0"/>
            <a:ext cx="9525000" cy="6858000"/>
          </a:xfrm>
          <a:prstGeom prst="rect">
            <a:avLst/>
          </a:prstGeom>
          <a:scene3d>
            <a:camera prst="orthographicFront">
              <a:rot lat="0" lon="10800000" rev="0"/>
            </a:camera>
            <a:lightRig rig="threePt" dir="t"/>
          </a:scene3d>
        </p:spPr>
      </p:pic>
      <p:sp>
        <p:nvSpPr>
          <p:cNvPr id="9"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10"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fontAlgn="auto">
              <a:spcBef>
                <a:spcPts val="0"/>
              </a:spcBef>
              <a:spcAft>
                <a:spcPts val="0"/>
              </a:spcAft>
              <a:defRPr>
                <a:latin typeface="+mn-lt"/>
                <a:cs typeface="+mn-cs"/>
              </a:defRPr>
            </a:lvl1pPr>
          </a:lstStyle>
          <a:p>
            <a:pPr>
              <a:defRPr/>
            </a:pPr>
            <a:fld id="{8AE4F216-1BE5-4AE6-B2F8-7BA73D1E5891}" type="slidenum">
              <a:rPr lang="en-US">
                <a:solidFill>
                  <a:prstClr val="black"/>
                </a:solidFill>
              </a:rPr>
              <a:pPr>
                <a:defRPr/>
              </a:pPr>
              <a:t>‹#›</a:t>
            </a:fld>
            <a:endParaRPr lang="en-US">
              <a:solidFill>
                <a:prstClr val="black"/>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B0AD2F28-3B88-4949-9EA0-1FAE3BB3552A}" type="datetimeFigureOut">
              <a:rPr lang="en-US"/>
              <a:pPr>
                <a:defRPr/>
              </a:pPr>
              <a:t>9/7/17</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75FA5B-1188-4995-BBBE-B6A07734F261}" type="datetimeFigureOut">
              <a:rPr lang="en-US"/>
              <a:pPr>
                <a:defRPr/>
              </a:pPr>
              <a:t>9/7/17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43400" y="1039813"/>
            <a:ext cx="457200" cy="441325"/>
          </a:xfrm>
          <a:prstGeom prst="rect">
            <a:avLst/>
          </a:prstGeom>
        </p:spPr>
        <p:txBody>
          <a:bodyPr/>
          <a:lstStyle>
            <a:lvl1pPr fontAlgn="auto">
              <a:spcBef>
                <a:spcPts val="0"/>
              </a:spcBef>
              <a:spcAft>
                <a:spcPts val="0"/>
              </a:spcAft>
              <a:defRPr>
                <a:latin typeface="+mn-lt"/>
                <a:cs typeface="+mn-cs"/>
              </a:defRPr>
            </a:lvl1pPr>
          </a:lstStyle>
          <a:p>
            <a:pPr>
              <a:defRPr/>
            </a:pPr>
            <a:fld id="{9E9053BC-80D5-4D7F-92F0-394AB20C0E26}"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a:prstGeom prst="rect">
            <a:avLst/>
          </a:prstGeom>
        </p:spPr>
        <p:txBody>
          <a:bodyPr/>
          <a:lstStyle>
            <a:lvl1pPr fontAlgn="auto">
              <a:spcBef>
                <a:spcPts val="0"/>
              </a:spcBef>
              <a:spcAft>
                <a:spcPts val="0"/>
              </a:spcAft>
              <a:defRPr>
                <a:latin typeface="+mn-lt"/>
                <a:cs typeface="+mn-cs"/>
              </a:defRPr>
            </a:lvl1pPr>
          </a:lstStyle>
          <a:p>
            <a:pPr>
              <a:defRPr/>
            </a:pPr>
            <a:fld id="{31969EE9-9A52-484F-80A9-8F15C8828DD8}" type="slidenum">
              <a:rPr lang="en-US">
                <a:solidFill>
                  <a:prstClr val="black"/>
                </a:solidFill>
              </a:rPr>
              <a:pPr>
                <a:defRPr/>
              </a:pPr>
              <a:t>‹#›</a:t>
            </a:fld>
            <a:endParaRPr lang="en-US">
              <a:solidFill>
                <a:prstClr val="black"/>
              </a:solidFill>
            </a:endParaRPr>
          </a:p>
        </p:txBody>
      </p:sp>
      <p:sp>
        <p:nvSpPr>
          <p:cNvPr id="14" name="Date Placeholder 3"/>
          <p:cNvSpPr>
            <a:spLocks noGrp="1"/>
          </p:cNvSpPr>
          <p:nvPr>
            <p:ph type="dt" sz="half" idx="11"/>
          </p:nvPr>
        </p:nvSpPr>
        <p:spPr/>
        <p:txBody>
          <a:bodyPr/>
          <a:lstStyle>
            <a:lvl1pPr>
              <a:defRPr/>
            </a:lvl1pPr>
          </a:lstStyle>
          <a:p>
            <a:pPr>
              <a:defRPr/>
            </a:pPr>
            <a:fld id="{A3564155-8F0C-4AFA-86A7-094A0D21AE48}" type="datetimeFigureOut">
              <a:rPr lang="en-US"/>
              <a:pPr>
                <a:defRPr/>
              </a:pPr>
              <a:t>9/7/17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1" name="Straight Connector 10"/>
          <p:cNvSpPr>
            <a:spLocks noChangeShapeType="1"/>
          </p:cNvSpPr>
          <p:nvPr/>
        </p:nvSpPr>
        <p:spPr bwMode="auto">
          <a:xfrm>
            <a:off x="0" y="2819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13" name="TextBox 12"/>
          <p:cNvSpPr txBox="1"/>
          <p:nvPr/>
        </p:nvSpPr>
        <p:spPr>
          <a:xfrm>
            <a:off x="228600" y="6400800"/>
            <a:ext cx="1905000" cy="307975"/>
          </a:xfrm>
          <a:prstGeom prst="rect">
            <a:avLst/>
          </a:prstGeom>
          <a:noFill/>
        </p:spPr>
        <p:txBody>
          <a:bodyPr>
            <a:spAutoFit/>
          </a:bodyPr>
          <a:lstStyle/>
          <a:p>
            <a:pPr>
              <a:defRPr/>
            </a:pPr>
            <a:r>
              <a:rPr lang="en-US" sz="1400" b="1" dirty="0">
                <a:solidFill>
                  <a:prstClr val="black"/>
                </a:solidFill>
                <a:latin typeface="Arial" pitchFamily="34" charset="0"/>
                <a:cs typeface="Arial" pitchFamily="34" charset="0"/>
              </a:rPr>
              <a:t>   www.ansab.org</a:t>
            </a:r>
          </a:p>
        </p:txBody>
      </p:sp>
      <p:pic>
        <p:nvPicPr>
          <p:cNvPr id="14" name="Picture 2" descr="E:\Organizational Development\Photographs\logos and others\ANSAB_logo_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1463675" cy="809625"/>
          </a:xfrm>
          <a:prstGeom prst="rect">
            <a:avLst/>
          </a:prstGeom>
          <a:noFill/>
          <a:ln w="9525">
            <a:noFill/>
            <a:miter lim="800000"/>
            <a:headEnd/>
            <a:tailEnd/>
          </a:ln>
        </p:spPr>
      </p:pic>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endParaRPr lang="en-US">
              <a:latin typeface="Georgia"/>
            </a:endParaRPr>
          </a:p>
        </p:txBody>
      </p:sp>
    </p:spTree>
    <p:extLst>
      <p:ext uri="{BB962C8B-B14F-4D97-AF65-F5344CB8AC3E}">
        <p14:creationId xmlns:p14="http://schemas.microsoft.com/office/powerpoint/2010/main" val="85617480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4" name="TextBox 3"/>
          <p:cNvSpPr txBox="1"/>
          <p:nvPr/>
        </p:nvSpPr>
        <p:spPr>
          <a:xfrm>
            <a:off x="228600" y="6400800"/>
            <a:ext cx="1905000" cy="307975"/>
          </a:xfrm>
          <a:prstGeom prst="rect">
            <a:avLst/>
          </a:prstGeom>
          <a:noFill/>
        </p:spPr>
        <p:txBody>
          <a:bodyPr>
            <a:spAutoFit/>
          </a:bodyPr>
          <a:lstStyle/>
          <a:p>
            <a:pPr>
              <a:defRPr/>
            </a:pPr>
            <a:r>
              <a:rPr lang="en-US" sz="1400" b="1" dirty="0">
                <a:solidFill>
                  <a:prstClr val="black"/>
                </a:solidFill>
                <a:latin typeface="Arial" pitchFamily="34" charset="0"/>
                <a:cs typeface="Arial" pitchFamily="34" charset="0"/>
              </a:rPr>
              <a:t>   www.ansab.org</a:t>
            </a:r>
          </a:p>
        </p:txBody>
      </p:sp>
      <p:pic>
        <p:nvPicPr>
          <p:cNvPr id="5" name="Picture 2" descr="E:\Organizational Development\Photographs\logos and others\ANSAB_logo_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1295400" cy="716544"/>
          </a:xfrm>
          <a:prstGeom prst="rect">
            <a:avLst/>
          </a:prstGeom>
          <a:noFill/>
          <a:ln w="9525">
            <a:noFill/>
            <a:miter lim="800000"/>
            <a:headEnd/>
            <a:tailEnd/>
          </a:ln>
        </p:spPr>
      </p:pic>
      <p:sp>
        <p:nvSpPr>
          <p:cNvPr id="2" name="Title 1"/>
          <p:cNvSpPr>
            <a:spLocks noGrp="1"/>
          </p:cNvSpPr>
          <p:nvPr>
            <p:ph type="title"/>
          </p:nvPr>
        </p:nvSpPr>
        <p:spPr>
          <a:xfrm>
            <a:off x="301752" y="228600"/>
            <a:ext cx="8534400" cy="1066800"/>
          </a:xfrm>
        </p:spPr>
        <p:txBody>
          <a:bodyPr/>
          <a:lstStyle>
            <a:lvl1pPr>
              <a:defRPr>
                <a:solidFill>
                  <a:srgbClr val="00B050"/>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lvl1pPr>
              <a:spcBef>
                <a:spcPts val="600"/>
              </a:spcBef>
              <a:spcAft>
                <a:spcPts val="600"/>
              </a:spcAft>
              <a:defRPr sz="2800"/>
            </a:lvl1pPr>
            <a:lvl2pPr>
              <a:spcBef>
                <a:spcPts val="300"/>
              </a:spcBef>
              <a:spcAft>
                <a:spcPts val="300"/>
              </a:spcAft>
              <a:defRPr baseline="0">
                <a:solidFill>
                  <a:srgbClr val="00B05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endParaRPr lang="en-US">
              <a:latin typeface="Georgia"/>
            </a:endParaRPr>
          </a:p>
        </p:txBody>
      </p:sp>
    </p:spTree>
    <p:extLst>
      <p:ext uri="{BB962C8B-B14F-4D97-AF65-F5344CB8AC3E}">
        <p14:creationId xmlns:p14="http://schemas.microsoft.com/office/powerpoint/2010/main" val="161136031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3" name="Text Placeholder 2"/>
          <p:cNvSpPr>
            <a:spLocks noGrp="1"/>
          </p:cNvSpPr>
          <p:nvPr>
            <p:ph type="body" idx="1"/>
          </p:nvPr>
        </p:nvSpPr>
        <p:spPr>
          <a:xfrm>
            <a:off x="1368426" y="2743201"/>
            <a:ext cx="6480174" cy="1151906"/>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endParaRPr lang="en-US" dirty="0">
              <a:latin typeface="Georgia"/>
            </a:endParaRPr>
          </a:p>
        </p:txBody>
      </p:sp>
      <p:sp>
        <p:nvSpPr>
          <p:cNvPr id="16" name="Date Placeholder 3"/>
          <p:cNvSpPr>
            <a:spLocks noGrp="1"/>
          </p:cNvSpPr>
          <p:nvPr>
            <p:ph type="dt" sz="half" idx="11"/>
          </p:nvPr>
        </p:nvSpPr>
        <p:spPr/>
        <p:txBody>
          <a:bodyPr/>
          <a:lstStyle>
            <a:lvl1pPr>
              <a:defRPr/>
            </a:lvl1pPr>
          </a:lstStyle>
          <a:p>
            <a:endParaRPr lang="en-US">
              <a:latin typeface="Georgia"/>
            </a:endParaRPr>
          </a:p>
        </p:txBody>
      </p:sp>
      <p:sp>
        <p:nvSpPr>
          <p:cNvPr id="17" name="Slide Number Placeholder 5"/>
          <p:cNvSpPr>
            <a:spLocks noGrp="1"/>
          </p:cNvSpPr>
          <p:nvPr>
            <p:ph type="sldNum" sz="quarter" idx="12"/>
          </p:nvPr>
        </p:nvSpPr>
        <p:spPr>
          <a:xfrm>
            <a:off x="4343400" y="2198688"/>
            <a:ext cx="457200" cy="441325"/>
          </a:xfrm>
          <a:prstGeom prst="rect">
            <a:avLst/>
          </a:prstGeom>
        </p:spPr>
        <p:txBody>
          <a:bodyPr/>
          <a:lstStyle>
            <a:lvl1pPr fontAlgn="auto">
              <a:spcBef>
                <a:spcPts val="0"/>
              </a:spcBef>
              <a:spcAft>
                <a:spcPts val="0"/>
              </a:spcAft>
              <a:defRPr>
                <a:solidFill>
                  <a:schemeClr val="accent3">
                    <a:shade val="75000"/>
                  </a:schemeClr>
                </a:solidFill>
                <a:latin typeface="+mn-lt"/>
                <a:cs typeface="+mn-cs"/>
              </a:defRPr>
            </a:lvl1pPr>
          </a:lstStyle>
          <a:p>
            <a:fld id="{924DF28B-706B-4CAC-B480-E438AE49836A}" type="slidenum">
              <a:rPr lang="en-US" smtClean="0">
                <a:solidFill>
                  <a:srgbClr val="9BBB59">
                    <a:shade val="75000"/>
                  </a:srgbClr>
                </a:solidFill>
                <a:latin typeface="Georgia"/>
              </a:rPr>
              <a:pPr/>
              <a:t>‹#›</a:t>
            </a:fld>
            <a:endParaRPr lang="en-US">
              <a:solidFill>
                <a:srgbClr val="9BBB59">
                  <a:shade val="75000"/>
                </a:srgbClr>
              </a:solidFill>
              <a:latin typeface="Georgia"/>
            </a:endParaRPr>
          </a:p>
        </p:txBody>
      </p:sp>
      <p:pic>
        <p:nvPicPr>
          <p:cNvPr id="18" name="Picture 2" descr="E:\Organizational Development\Photographs\logos and others\ANSAB_logo_large.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86200" y="4402744"/>
            <a:ext cx="1295400" cy="716544"/>
          </a:xfrm>
          <a:prstGeom prst="rect">
            <a:avLst/>
          </a:prstGeom>
          <a:noFill/>
          <a:ln w="9525">
            <a:noFill/>
            <a:miter lim="800000"/>
            <a:headEnd/>
            <a:tailEnd/>
          </a:ln>
          <a:effectLst>
            <a:outerShdw blurRad="50800" dist="50800" dir="5400000" algn="ctr" rotWithShape="0">
              <a:schemeClr val="bg1"/>
            </a:outerShdw>
          </a:effectLst>
        </p:spPr>
      </p:pic>
      <p:sp>
        <p:nvSpPr>
          <p:cNvPr id="19" name="TextBox 18"/>
          <p:cNvSpPr txBox="1"/>
          <p:nvPr userDrawn="1"/>
        </p:nvSpPr>
        <p:spPr>
          <a:xfrm>
            <a:off x="228600" y="6400800"/>
            <a:ext cx="1905000" cy="307975"/>
          </a:xfrm>
          <a:prstGeom prst="rect">
            <a:avLst/>
          </a:prstGeom>
          <a:noFill/>
        </p:spPr>
        <p:txBody>
          <a:bodyPr>
            <a:spAutoFit/>
          </a:bodyPr>
          <a:lstStyle/>
          <a:p>
            <a:pPr>
              <a:defRPr/>
            </a:pPr>
            <a:r>
              <a:rPr lang="en-US" sz="1400" b="1" dirty="0">
                <a:solidFill>
                  <a:prstClr val="black"/>
                </a:solidFill>
                <a:latin typeface="Arial" pitchFamily="34" charset="0"/>
                <a:cs typeface="Arial" pitchFamily="34" charset="0"/>
              </a:rPr>
              <a:t>   www.ansab.org</a:t>
            </a:r>
          </a:p>
        </p:txBody>
      </p:sp>
    </p:spTree>
    <p:extLst>
      <p:ext uri="{BB962C8B-B14F-4D97-AF65-F5344CB8AC3E}">
        <p14:creationId xmlns:p14="http://schemas.microsoft.com/office/powerpoint/2010/main" val="164059694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2" name="Title 1"/>
          <p:cNvSpPr>
            <a:spLocks noGrp="1"/>
          </p:cNvSpPr>
          <p:nvPr>
            <p:ph type="title"/>
          </p:nvPr>
        </p:nvSpPr>
        <p:spPr>
          <a:xfrm>
            <a:off x="301752" y="228600"/>
            <a:ext cx="8534400" cy="758952"/>
          </a:xfrm>
        </p:spPr>
        <p:txBody>
          <a:bodyPr/>
          <a:lstStyle>
            <a:lvl1pPr algn="ctr" rtl="0" eaLnBrk="1" fontAlgn="base" hangingPunct="1">
              <a:spcBef>
                <a:spcPct val="0"/>
              </a:spcBef>
              <a:spcAft>
                <a:spcPct val="0"/>
              </a:spcAft>
              <a:defRPr lang="en-US" sz="3300" kern="1200" dirty="0">
                <a:solidFill>
                  <a:srgbClr val="00B050"/>
                </a:solidFill>
                <a:latin typeface="+mj-lt"/>
                <a:ea typeface="+mj-ea"/>
                <a:cs typeface="+mj-cs"/>
              </a:defRPr>
            </a:lvl1pPr>
          </a:lstStyle>
          <a:p>
            <a:r>
              <a:rPr lang="en-US" dirty="0" smtClean="0"/>
              <a:t>Click to edit Master title style</a:t>
            </a:r>
            <a:endParaRPr lang="en-US" dirty="0"/>
          </a:p>
        </p:txBody>
      </p:sp>
      <p:sp>
        <p:nvSpPr>
          <p:cNvPr id="10" name="Content Placeholder 9"/>
          <p:cNvSpPr>
            <a:spLocks noGrp="1"/>
          </p:cNvSpPr>
          <p:nvPr>
            <p:ph sz="half" idx="1"/>
          </p:nvPr>
        </p:nvSpPr>
        <p:spPr>
          <a:xfrm>
            <a:off x="304800" y="1371600"/>
            <a:ext cx="4038600" cy="4681728"/>
          </a:xfrm>
        </p:spPr>
        <p:txBody>
          <a:bodyPr/>
          <a:lstStyle>
            <a:lvl1pPr>
              <a:defRPr sz="2500"/>
            </a:lvl1pPr>
            <a:lvl2pPr>
              <a:defRPr lang="en-US" sz="2200" kern="1200" baseline="0" dirty="0" smtClean="0">
                <a:solidFill>
                  <a:srgbClr val="00B050"/>
                </a:solidFill>
                <a:latin typeface="+mn-lt"/>
                <a:ea typeface="+mn-ea"/>
                <a:cs typeface="+mn-cs"/>
              </a:defRPr>
            </a:lvl2pPr>
          </a:lstStyle>
          <a:p>
            <a:pPr lvl="0"/>
            <a:r>
              <a:rPr lang="en-US" dirty="0" smtClean="0"/>
              <a:t>Click to edit Master text styles</a:t>
            </a:r>
          </a:p>
          <a:p>
            <a:pPr marL="547688" lvl="1" indent="-273050" algn="l" rtl="0" eaLnBrk="1" fontAlgn="base" hangingPunct="1">
              <a:spcBef>
                <a:spcPts val="300"/>
              </a:spcBef>
              <a:spcAft>
                <a:spcPts val="300"/>
              </a:spcAft>
              <a:buClr>
                <a:schemeClr val="accent2"/>
              </a:buClr>
              <a:buSzPct val="70000"/>
              <a:buFont typeface="Wingdings" pitchFamily="2" charset="2"/>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endParaRPr lang="en-US">
              <a:latin typeface="Georgia"/>
            </a:endParaRPr>
          </a:p>
        </p:txBody>
      </p:sp>
      <p:sp>
        <p:nvSpPr>
          <p:cNvPr id="7" name="Footer Placeholder 5"/>
          <p:cNvSpPr>
            <a:spLocks noGrp="1"/>
          </p:cNvSpPr>
          <p:nvPr>
            <p:ph type="ftr" sz="quarter" idx="11"/>
          </p:nvPr>
        </p:nvSpPr>
        <p:spPr/>
        <p:txBody>
          <a:bodyPr/>
          <a:lstStyle>
            <a:lvl1pPr>
              <a:defRPr/>
            </a:lvl1pPr>
          </a:lstStyle>
          <a:p>
            <a:endParaRPr lang="en-US" dirty="0">
              <a:latin typeface="Georgia"/>
            </a:endParaRPr>
          </a:p>
        </p:txBody>
      </p:sp>
      <p:sp>
        <p:nvSpPr>
          <p:cNvPr id="8" name="Slide Number Placeholder 6"/>
          <p:cNvSpPr>
            <a:spLocks noGrp="1"/>
          </p:cNvSpPr>
          <p:nvPr>
            <p:ph type="sldNum" sz="quarter" idx="12"/>
          </p:nvPr>
        </p:nvSpPr>
        <p:spPr>
          <a:xfrm>
            <a:off x="4343400" y="1039813"/>
            <a:ext cx="457200" cy="441325"/>
          </a:xfrm>
          <a:prstGeom prst="rect">
            <a:avLst/>
          </a:prstGeom>
        </p:spPr>
        <p:txBody>
          <a:bodyPr/>
          <a:lstStyle>
            <a:lvl1pPr fontAlgn="auto">
              <a:spcBef>
                <a:spcPts val="0"/>
              </a:spcBef>
              <a:spcAft>
                <a:spcPts val="0"/>
              </a:spcAft>
              <a:defRPr>
                <a:latin typeface="+mn-lt"/>
                <a:cs typeface="+mn-cs"/>
              </a:defRPr>
            </a:lvl1pPr>
          </a:lstStyle>
          <a:p>
            <a:fld id="{9291C256-62C7-40F5-95C9-F5E1191CB934}" type="slidenum">
              <a:rPr lang="en-US" smtClean="0">
                <a:solidFill>
                  <a:prstClr val="black"/>
                </a:solidFill>
                <a:latin typeface="Georgia"/>
              </a:rPr>
              <a:pPr/>
              <a:t>‹#›</a:t>
            </a:fld>
            <a:endParaRPr lang="en-US">
              <a:solidFill>
                <a:prstClr val="black"/>
              </a:solidFill>
              <a:latin typeface="Georgia"/>
            </a:endParaRPr>
          </a:p>
        </p:txBody>
      </p:sp>
      <p:pic>
        <p:nvPicPr>
          <p:cNvPr id="9" name="Picture 2" descr="E:\Organizational Development\Photographs\logos and others\ANSAB_logo_large.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1463675" cy="809625"/>
          </a:xfrm>
          <a:prstGeom prst="rect">
            <a:avLst/>
          </a:prstGeom>
          <a:noFill/>
          <a:ln w="9525">
            <a:noFill/>
            <a:miter lim="800000"/>
            <a:headEnd/>
            <a:tailEnd/>
          </a:ln>
        </p:spPr>
      </p:pic>
      <p:sp>
        <p:nvSpPr>
          <p:cNvPr id="11" name="TextBox 10"/>
          <p:cNvSpPr txBox="1"/>
          <p:nvPr userDrawn="1"/>
        </p:nvSpPr>
        <p:spPr>
          <a:xfrm>
            <a:off x="228600" y="6400800"/>
            <a:ext cx="1905000" cy="307975"/>
          </a:xfrm>
          <a:prstGeom prst="rect">
            <a:avLst/>
          </a:prstGeom>
          <a:noFill/>
        </p:spPr>
        <p:txBody>
          <a:bodyPr>
            <a:spAutoFit/>
          </a:bodyPr>
          <a:lstStyle/>
          <a:p>
            <a:pPr>
              <a:defRPr/>
            </a:pPr>
            <a:r>
              <a:rPr lang="en-US" sz="1400" b="1" dirty="0">
                <a:solidFill>
                  <a:prstClr val="black"/>
                </a:solidFill>
                <a:latin typeface="Arial" pitchFamily="34" charset="0"/>
                <a:cs typeface="Arial" pitchFamily="34" charset="0"/>
              </a:rPr>
              <a:t>   www.ansab.org</a:t>
            </a:r>
          </a:p>
        </p:txBody>
      </p:sp>
    </p:spTree>
    <p:extLst>
      <p:ext uri="{BB962C8B-B14F-4D97-AF65-F5344CB8AC3E}">
        <p14:creationId xmlns:p14="http://schemas.microsoft.com/office/powerpoint/2010/main" val="115486422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endParaRPr lang="en-US">
              <a:latin typeface="Georgia"/>
            </a:endParaRP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endParaRPr lang="en-US">
              <a:latin typeface="Georgia"/>
            </a:endParaRPr>
          </a:p>
        </p:txBody>
      </p:sp>
      <p:sp>
        <p:nvSpPr>
          <p:cNvPr id="20" name="Slide Number Placeholder 8"/>
          <p:cNvSpPr>
            <a:spLocks noGrp="1"/>
          </p:cNvSpPr>
          <p:nvPr>
            <p:ph type="sldNum" sz="quarter" idx="12"/>
          </p:nvPr>
        </p:nvSpPr>
        <p:spPr>
          <a:xfrm>
            <a:off x="4343400" y="1042988"/>
            <a:ext cx="457200" cy="441325"/>
          </a:xfrm>
          <a:prstGeom prst="rect">
            <a:avLst/>
          </a:prstGeom>
        </p:spPr>
        <p:txBody>
          <a:bodyPr/>
          <a:lstStyle>
            <a:lvl1pPr algn="ctr" fontAlgn="auto">
              <a:spcBef>
                <a:spcPts val="0"/>
              </a:spcBef>
              <a:spcAft>
                <a:spcPts val="0"/>
              </a:spcAft>
              <a:defRPr>
                <a:latin typeface="+mn-lt"/>
                <a:cs typeface="+mn-cs"/>
              </a:defRPr>
            </a:lvl1pPr>
          </a:lstStyle>
          <a:p>
            <a:fld id="{2F0B72B4-4EF2-412F-B653-ACF8D3DC078E}" type="slidenum">
              <a:rPr lang="en-US" smtClean="0">
                <a:solidFill>
                  <a:prstClr val="black"/>
                </a:solidFill>
                <a:latin typeface="Georgia"/>
              </a:rPr>
              <a:pPr/>
              <a:t>‹#›</a:t>
            </a:fld>
            <a:endParaRPr lang="en-US">
              <a:solidFill>
                <a:prstClr val="black"/>
              </a:solidFill>
              <a:latin typeface="Georgia"/>
            </a:endParaRPr>
          </a:p>
        </p:txBody>
      </p:sp>
    </p:spTree>
    <p:extLst>
      <p:ext uri="{BB962C8B-B14F-4D97-AF65-F5344CB8AC3E}">
        <p14:creationId xmlns:p14="http://schemas.microsoft.com/office/powerpoint/2010/main" val="158697861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atin typeface="Georgia"/>
            </a:endParaRPr>
          </a:p>
        </p:txBody>
      </p:sp>
      <p:sp>
        <p:nvSpPr>
          <p:cNvPr id="4" name="Footer Placeholder 3"/>
          <p:cNvSpPr>
            <a:spLocks noGrp="1"/>
          </p:cNvSpPr>
          <p:nvPr>
            <p:ph type="ftr" sz="quarter" idx="11"/>
          </p:nvPr>
        </p:nvSpPr>
        <p:spPr/>
        <p:txBody>
          <a:bodyPr/>
          <a:lstStyle>
            <a:lvl1pPr>
              <a:defRPr/>
            </a:lvl1pPr>
          </a:lstStyle>
          <a:p>
            <a:endParaRPr lang="en-US">
              <a:latin typeface="Georgia"/>
            </a:endParaRPr>
          </a:p>
        </p:txBody>
      </p:sp>
      <p:sp>
        <p:nvSpPr>
          <p:cNvPr id="5" name="Slide Number Placeholder 4"/>
          <p:cNvSpPr>
            <a:spLocks noGrp="1"/>
          </p:cNvSpPr>
          <p:nvPr>
            <p:ph type="sldNum" sz="quarter" idx="12"/>
          </p:nvPr>
        </p:nvSpPr>
        <p:spPr>
          <a:xfrm>
            <a:off x="4343400" y="1036638"/>
            <a:ext cx="457200" cy="441325"/>
          </a:xfrm>
          <a:prstGeom prst="rect">
            <a:avLst/>
          </a:prstGeom>
        </p:spPr>
        <p:txBody>
          <a:bodyPr/>
          <a:lstStyle>
            <a:lvl1pPr fontAlgn="auto">
              <a:spcBef>
                <a:spcPts val="0"/>
              </a:spcBef>
              <a:spcAft>
                <a:spcPts val="0"/>
              </a:spcAft>
              <a:defRPr>
                <a:latin typeface="+mn-lt"/>
                <a:cs typeface="+mn-cs"/>
              </a:defRPr>
            </a:lvl1pPr>
          </a:lstStyle>
          <a:p>
            <a:fld id="{2FE4E99A-DB18-4E2D-A1CA-E7D414603283}" type="slidenum">
              <a:rPr lang="en-US" smtClean="0">
                <a:solidFill>
                  <a:prstClr val="black"/>
                </a:solidFill>
                <a:latin typeface="Georgia"/>
              </a:rPr>
              <a:pPr/>
              <a:t>‹#›</a:t>
            </a:fld>
            <a:endParaRPr lang="en-US">
              <a:solidFill>
                <a:prstClr val="black"/>
              </a:solidFill>
              <a:latin typeface="Georgia"/>
            </a:endParaRPr>
          </a:p>
        </p:txBody>
      </p:sp>
    </p:spTree>
    <p:extLst>
      <p:ext uri="{BB962C8B-B14F-4D97-AF65-F5344CB8AC3E}">
        <p14:creationId xmlns:p14="http://schemas.microsoft.com/office/powerpoint/2010/main" val="222463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8" name="Date Placeholder 1"/>
          <p:cNvSpPr>
            <a:spLocks noGrp="1"/>
          </p:cNvSpPr>
          <p:nvPr>
            <p:ph type="dt" sz="half" idx="10"/>
          </p:nvPr>
        </p:nvSpPr>
        <p:spPr/>
        <p:txBody>
          <a:bodyPr/>
          <a:lstStyle>
            <a:lvl1pPr>
              <a:defRPr/>
            </a:lvl1pPr>
          </a:lstStyle>
          <a:p>
            <a:endParaRPr lang="en-US">
              <a:latin typeface="Georgia"/>
            </a:endParaRPr>
          </a:p>
        </p:txBody>
      </p:sp>
      <p:sp>
        <p:nvSpPr>
          <p:cNvPr id="9" name="Footer Placeholder 2"/>
          <p:cNvSpPr>
            <a:spLocks noGrp="1"/>
          </p:cNvSpPr>
          <p:nvPr>
            <p:ph type="ftr" sz="quarter" idx="11"/>
          </p:nvPr>
        </p:nvSpPr>
        <p:spPr/>
        <p:txBody>
          <a:bodyPr/>
          <a:lstStyle>
            <a:lvl1pPr>
              <a:defRPr/>
            </a:lvl1pPr>
          </a:lstStyle>
          <a:p>
            <a:endParaRPr lang="en-US">
              <a:latin typeface="Georgia"/>
            </a:endParaRPr>
          </a:p>
        </p:txBody>
      </p:sp>
      <p:sp>
        <p:nvSpPr>
          <p:cNvPr id="10" name="Slide Number Placeholder 3"/>
          <p:cNvSpPr>
            <a:spLocks noGrp="1"/>
          </p:cNvSpPr>
          <p:nvPr>
            <p:ph type="sldNum" sz="quarter" idx="12"/>
          </p:nvPr>
        </p:nvSpPr>
        <p:spPr>
          <a:xfrm>
            <a:off x="4267200" y="6324600"/>
            <a:ext cx="609600" cy="441325"/>
          </a:xfrm>
          <a:prstGeom prst="rect">
            <a:avLst/>
          </a:prstGeom>
        </p:spPr>
        <p:txBody>
          <a:bodyPr/>
          <a:lstStyle>
            <a:lvl1pPr fontAlgn="auto">
              <a:spcBef>
                <a:spcPts val="0"/>
              </a:spcBef>
              <a:spcAft>
                <a:spcPts val="0"/>
              </a:spcAft>
              <a:defRPr>
                <a:solidFill>
                  <a:srgbClr val="FFFFFF"/>
                </a:solidFill>
                <a:latin typeface="+mn-lt"/>
                <a:cs typeface="+mn-cs"/>
              </a:defRPr>
            </a:lvl1pPr>
          </a:lstStyle>
          <a:p>
            <a:fld id="{BF62E76B-9CC3-4728-BF2C-2073F5654592}"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7315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op Right">
    <p:spTree>
      <p:nvGrpSpPr>
        <p:cNvPr id="1" name=""/>
        <p:cNvGrpSpPr/>
        <p:nvPr/>
      </p:nvGrpSpPr>
      <p:grpSpPr>
        <a:xfrm>
          <a:off x="0" y="0"/>
          <a:ext cx="0" cy="0"/>
          <a:chOff x="0" y="0"/>
          <a:chExt cx="0" cy="0"/>
        </a:xfrm>
      </p:grpSpPr>
      <p:pic>
        <p:nvPicPr>
          <p:cNvPr id="5" name="Image 4" descr="BDS-Syangja-Photo-0084.JPG"/>
          <p:cNvPicPr>
            <a:picLocks noChangeAspect="1"/>
          </p:cNvPicPr>
          <p:nvPr userDrawn="1"/>
        </p:nvPicPr>
        <p:blipFill>
          <a:blip r:embed="rId2" cstate="email"/>
          <a:srcRect/>
          <a:stretch>
            <a:fillRect/>
          </a:stretch>
        </p:blipFill>
        <p:spPr>
          <a:xfrm>
            <a:off x="0" y="0"/>
            <a:ext cx="9144000" cy="6858000"/>
          </a:xfrm>
          <a:prstGeom prst="rect">
            <a:avLst/>
          </a:prstGeom>
        </p:spPr>
      </p:pic>
      <p:sp>
        <p:nvSpPr>
          <p:cNvPr id="6"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fontAlgn="auto">
              <a:spcBef>
                <a:spcPts val="0"/>
              </a:spcBef>
              <a:spcAft>
                <a:spcPts val="0"/>
              </a:spcAft>
              <a:defRPr>
                <a:solidFill>
                  <a:schemeClr val="accent3">
                    <a:shade val="75000"/>
                  </a:schemeClr>
                </a:solidFill>
                <a:latin typeface="+mn-lt"/>
                <a:cs typeface="+mn-cs"/>
              </a:defRPr>
            </a:lvl1pPr>
          </a:lstStyle>
          <a:p>
            <a:fld id="{15559A5F-8A2C-418F-9C9A-63429BCB1C11}" type="slidenum">
              <a:rPr lang="en-US" smtClean="0">
                <a:solidFill>
                  <a:srgbClr val="9BBB59">
                    <a:shade val="75000"/>
                  </a:srgbClr>
                </a:solidFill>
                <a:latin typeface="Georgia"/>
              </a:rPr>
              <a:pPr/>
              <a:t>‹#›</a:t>
            </a:fld>
            <a:endParaRPr lang="en-US">
              <a:solidFill>
                <a:srgbClr val="9BBB59">
                  <a:shade val="75000"/>
                </a:srgbClr>
              </a:solidFill>
              <a:latin typeface="Georgia"/>
            </a:endParaRPr>
          </a:p>
        </p:txBody>
      </p:sp>
      <p:sp>
        <p:nvSpPr>
          <p:cNvPr id="17" name="Date Placeholder 4"/>
          <p:cNvSpPr>
            <a:spLocks noGrp="1"/>
          </p:cNvSpPr>
          <p:nvPr>
            <p:ph type="dt" sz="half" idx="11"/>
          </p:nvPr>
        </p:nvSpPr>
        <p:spPr/>
        <p:txBody>
          <a:bodyPr/>
          <a:lstStyle>
            <a:lvl1pPr>
              <a:defRPr/>
            </a:lvl1pPr>
          </a:lstStyle>
          <a:p>
            <a:endParaRPr lang="en-US">
              <a:latin typeface="Georgia"/>
            </a:endParaRP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endParaRPr lang="en-US">
              <a:latin typeface="Georgia"/>
            </a:endParaRPr>
          </a:p>
        </p:txBody>
      </p:sp>
    </p:spTree>
    <p:extLst>
      <p:ext uri="{BB962C8B-B14F-4D97-AF65-F5344CB8AC3E}">
        <p14:creationId xmlns:p14="http://schemas.microsoft.com/office/powerpoint/2010/main" val="393615882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fontAlgn="auto">
              <a:spcBef>
                <a:spcPts val="0"/>
              </a:spcBef>
              <a:spcAft>
                <a:spcPts val="0"/>
              </a:spcAft>
              <a:defRPr>
                <a:latin typeface="+mn-lt"/>
                <a:cs typeface="+mn-cs"/>
              </a:defRPr>
            </a:lvl1pPr>
          </a:lstStyle>
          <a:p>
            <a:fld id="{4A6E1938-EC82-458B-AC16-98A3FC1615FD}" type="slidenum">
              <a:rPr lang="en-US" smtClean="0">
                <a:solidFill>
                  <a:prstClr val="black"/>
                </a:solidFill>
                <a:latin typeface="Georgia"/>
              </a:rPr>
              <a:pPr/>
              <a:t>‹#›</a:t>
            </a:fld>
            <a:endParaRPr lang="en-US">
              <a:solidFill>
                <a:prstClr val="black"/>
              </a:solidFill>
              <a:latin typeface="Georgia"/>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endParaRPr lang="en-US">
              <a:latin typeface="Georgia"/>
            </a:endParaRP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endParaRPr lang="en-US">
              <a:latin typeface="Georgia"/>
            </a:endParaRPr>
          </a:p>
        </p:txBody>
      </p:sp>
    </p:spTree>
    <p:extLst>
      <p:ext uri="{BB962C8B-B14F-4D97-AF65-F5344CB8AC3E}">
        <p14:creationId xmlns:p14="http://schemas.microsoft.com/office/powerpoint/2010/main" val="25810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atin typeface="Georgia"/>
            </a:endParaRPr>
          </a:p>
        </p:txBody>
      </p:sp>
      <p:sp>
        <p:nvSpPr>
          <p:cNvPr id="5" name="Footer Placeholder 4"/>
          <p:cNvSpPr>
            <a:spLocks noGrp="1"/>
          </p:cNvSpPr>
          <p:nvPr>
            <p:ph type="ftr" sz="quarter" idx="11"/>
          </p:nvPr>
        </p:nvSpPr>
        <p:spPr/>
        <p:txBody>
          <a:bodyPr/>
          <a:lstStyle>
            <a:lvl1pPr>
              <a:defRPr/>
            </a:lvl1pPr>
          </a:lstStyle>
          <a:p>
            <a:endParaRPr lang="en-US">
              <a:latin typeface="Georgia"/>
            </a:endParaRPr>
          </a:p>
        </p:txBody>
      </p:sp>
      <p:sp>
        <p:nvSpPr>
          <p:cNvPr id="6" name="Slide Number Placeholder 5"/>
          <p:cNvSpPr>
            <a:spLocks noGrp="1"/>
          </p:cNvSpPr>
          <p:nvPr>
            <p:ph type="sldNum" sz="quarter" idx="12"/>
          </p:nvPr>
        </p:nvSpPr>
        <p:spPr>
          <a:xfrm>
            <a:off x="4343400" y="1039813"/>
            <a:ext cx="457200" cy="441325"/>
          </a:xfrm>
          <a:prstGeom prst="rect">
            <a:avLst/>
          </a:prstGeom>
        </p:spPr>
        <p:txBody>
          <a:bodyPr/>
          <a:lstStyle>
            <a:lvl1pPr fontAlgn="auto">
              <a:spcBef>
                <a:spcPts val="0"/>
              </a:spcBef>
              <a:spcAft>
                <a:spcPts val="0"/>
              </a:spcAft>
              <a:defRPr>
                <a:latin typeface="+mn-lt"/>
                <a:cs typeface="+mn-cs"/>
              </a:defRPr>
            </a:lvl1pPr>
          </a:lstStyle>
          <a:p>
            <a:fld id="{5C503E26-6DF5-460B-BA7B-EE18F3B5B012}" type="slidenum">
              <a:rPr lang="en-US" smtClean="0">
                <a:solidFill>
                  <a:prstClr val="black"/>
                </a:solidFill>
                <a:latin typeface="Georgia"/>
              </a:rPr>
              <a:pPr/>
              <a:t>‹#›</a:t>
            </a:fld>
            <a:endParaRPr lang="en-US">
              <a:solidFill>
                <a:prstClr val="black"/>
              </a:solidFill>
              <a:latin typeface="Georgia"/>
            </a:endParaRPr>
          </a:p>
        </p:txBody>
      </p:sp>
    </p:spTree>
    <p:extLst>
      <p:ext uri="{BB962C8B-B14F-4D97-AF65-F5344CB8AC3E}">
        <p14:creationId xmlns:p14="http://schemas.microsoft.com/office/powerpoint/2010/main" val="256292041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a:prstGeom prst="rect">
            <a:avLst/>
          </a:prstGeom>
        </p:spPr>
        <p:txBody>
          <a:bodyPr/>
          <a:lstStyle>
            <a:lvl1pPr fontAlgn="auto">
              <a:spcBef>
                <a:spcPts val="0"/>
              </a:spcBef>
              <a:spcAft>
                <a:spcPts val="0"/>
              </a:spcAft>
              <a:defRPr>
                <a:latin typeface="+mn-lt"/>
                <a:cs typeface="+mn-cs"/>
              </a:defRPr>
            </a:lvl1pPr>
          </a:lstStyle>
          <a:p>
            <a:fld id="{EB093CAF-14E9-4894-900A-766145DF4A06}" type="slidenum">
              <a:rPr lang="en-US" smtClean="0">
                <a:solidFill>
                  <a:prstClr val="black"/>
                </a:solidFill>
                <a:latin typeface="Georgia"/>
              </a:rPr>
              <a:pPr/>
              <a:t>‹#›</a:t>
            </a:fld>
            <a:endParaRPr lang="en-US">
              <a:solidFill>
                <a:prstClr val="black"/>
              </a:solidFill>
              <a:latin typeface="Georgia"/>
            </a:endParaRPr>
          </a:p>
        </p:txBody>
      </p:sp>
      <p:sp>
        <p:nvSpPr>
          <p:cNvPr id="14" name="Date Placeholder 3"/>
          <p:cNvSpPr>
            <a:spLocks noGrp="1"/>
          </p:cNvSpPr>
          <p:nvPr>
            <p:ph type="dt" sz="half" idx="11"/>
          </p:nvPr>
        </p:nvSpPr>
        <p:spPr/>
        <p:txBody>
          <a:bodyPr/>
          <a:lstStyle>
            <a:lvl1pPr>
              <a:defRPr/>
            </a:lvl1pPr>
          </a:lstStyle>
          <a:p>
            <a:endParaRPr lang="en-US">
              <a:latin typeface="Georgia"/>
            </a:endParaRPr>
          </a:p>
        </p:txBody>
      </p:sp>
      <p:sp>
        <p:nvSpPr>
          <p:cNvPr id="15" name="Footer Placeholder 4"/>
          <p:cNvSpPr>
            <a:spLocks noGrp="1"/>
          </p:cNvSpPr>
          <p:nvPr>
            <p:ph type="ftr" sz="quarter" idx="12"/>
          </p:nvPr>
        </p:nvSpPr>
        <p:spPr/>
        <p:txBody>
          <a:bodyPr/>
          <a:lstStyle>
            <a:lvl1pPr>
              <a:defRPr/>
            </a:lvl1pPr>
          </a:lstStyle>
          <a:p>
            <a:endParaRPr lang="en-US">
              <a:latin typeface="Georgia"/>
            </a:endParaRPr>
          </a:p>
        </p:txBody>
      </p:sp>
    </p:spTree>
    <p:extLst>
      <p:ext uri="{BB962C8B-B14F-4D97-AF65-F5344CB8AC3E}">
        <p14:creationId xmlns:p14="http://schemas.microsoft.com/office/powerpoint/2010/main" val="299416211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2033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90988"/>
            <a:ext cx="4038600" cy="203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610600" y="6553200"/>
            <a:ext cx="533400" cy="304800"/>
          </a:xfrm>
          <a:prstGeom prst="rect">
            <a:avLst/>
          </a:prstGeom>
        </p:spPr>
        <p:txBody>
          <a:bodyPr/>
          <a:lstStyle>
            <a:lvl1pPr>
              <a:defRPr/>
            </a:lvl1pPr>
          </a:lstStyle>
          <a:p>
            <a:pPr fontAlgn="base">
              <a:spcBef>
                <a:spcPct val="0"/>
              </a:spcBef>
              <a:spcAft>
                <a:spcPct val="0"/>
              </a:spcAft>
            </a:pPr>
            <a:fld id="{6C43DDAA-2609-4EF4-8F76-3B99E6B6D8AB}" type="slidenum">
              <a:rPr lang="en-US">
                <a:solidFill>
                  <a:prstClr val="black"/>
                </a:solidFill>
                <a:latin typeface="Arial" charset="0"/>
              </a:rPr>
              <a:pPr fontAlgn="base">
                <a:spcBef>
                  <a:spcPct val="0"/>
                </a:spcBef>
                <a:spcAft>
                  <a:spcPct val="0"/>
                </a:spcAft>
              </a:pPr>
              <a:t>‹#›</a:t>
            </a:fld>
            <a:endParaRPr lang="en-US">
              <a:solidFill>
                <a:prstClr val="black"/>
              </a:solidFill>
              <a:latin typeface="Arial" charset="0"/>
            </a:endParaRPr>
          </a:p>
        </p:txBody>
      </p:sp>
      <p:sp>
        <p:nvSpPr>
          <p:cNvPr id="7" name="Date Placeholder 6"/>
          <p:cNvSpPr>
            <a:spLocks noGrp="1"/>
          </p:cNvSpPr>
          <p:nvPr>
            <p:ph type="dt" sz="half" idx="11"/>
          </p:nvPr>
        </p:nvSpPr>
        <p:spPr>
          <a:xfrm>
            <a:off x="5486400" y="6451600"/>
            <a:ext cx="1905000" cy="320675"/>
          </a:xfrm>
        </p:spPr>
        <p:txBody>
          <a:bodyPr/>
          <a:lstStyle>
            <a:lvl1pPr>
              <a:defRPr/>
            </a:lvl1pPr>
          </a:lstStyle>
          <a:p>
            <a:endParaRPr lang="en-US">
              <a:latin typeface="Georgia"/>
            </a:endParaRPr>
          </a:p>
        </p:txBody>
      </p:sp>
      <p:sp>
        <p:nvSpPr>
          <p:cNvPr id="8" name="Footer Placeholder 7"/>
          <p:cNvSpPr>
            <a:spLocks noGrp="1"/>
          </p:cNvSpPr>
          <p:nvPr>
            <p:ph type="ftr" sz="quarter" idx="12"/>
          </p:nvPr>
        </p:nvSpPr>
        <p:spPr>
          <a:xfrm>
            <a:off x="0" y="6451600"/>
            <a:ext cx="5334000" cy="320675"/>
          </a:xfrm>
        </p:spPr>
        <p:txBody>
          <a:bodyPr/>
          <a:lstStyle>
            <a:lvl1pPr>
              <a:defRPr/>
            </a:lvl1pPr>
          </a:lstStyle>
          <a:p>
            <a:endParaRPr lang="en-US">
              <a:latin typeface="Georgia"/>
            </a:endParaRPr>
          </a:p>
        </p:txBody>
      </p:sp>
    </p:spTree>
    <p:extLst>
      <p:ext uri="{BB962C8B-B14F-4D97-AF65-F5344CB8AC3E}">
        <p14:creationId xmlns:p14="http://schemas.microsoft.com/office/powerpoint/2010/main" val="2915687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553200"/>
            <a:ext cx="533400" cy="304800"/>
          </a:xfrm>
          <a:prstGeom prst="rect">
            <a:avLst/>
          </a:prstGeom>
        </p:spPr>
        <p:txBody>
          <a:bodyPr/>
          <a:lstStyle>
            <a:lvl1pPr>
              <a:defRPr/>
            </a:lvl1pPr>
          </a:lstStyle>
          <a:p>
            <a:pPr fontAlgn="base">
              <a:spcBef>
                <a:spcPct val="0"/>
              </a:spcBef>
              <a:spcAft>
                <a:spcPct val="0"/>
              </a:spcAft>
            </a:pPr>
            <a:fld id="{C6B89C7D-E954-43FD-A566-751D247B8381}" type="slidenum">
              <a:rPr lang="en-US">
                <a:solidFill>
                  <a:prstClr val="black"/>
                </a:solidFill>
                <a:latin typeface="Arial" charset="0"/>
              </a:rPr>
              <a:pPr fontAlgn="base">
                <a:spcBef>
                  <a:spcPct val="0"/>
                </a:spcBef>
                <a:spcAft>
                  <a:spcPct val="0"/>
                </a:spcAft>
              </a:pPr>
              <a:t>‹#›</a:t>
            </a:fld>
            <a:endParaRPr lang="en-US">
              <a:solidFill>
                <a:prstClr val="black"/>
              </a:solidFill>
              <a:latin typeface="Arial" charset="0"/>
            </a:endParaRPr>
          </a:p>
        </p:txBody>
      </p:sp>
      <p:sp>
        <p:nvSpPr>
          <p:cNvPr id="6" name="Date Placeholder 5"/>
          <p:cNvSpPr>
            <a:spLocks noGrp="1"/>
          </p:cNvSpPr>
          <p:nvPr>
            <p:ph type="dt" sz="half" idx="11"/>
          </p:nvPr>
        </p:nvSpPr>
        <p:spPr>
          <a:xfrm>
            <a:off x="5486400" y="6451600"/>
            <a:ext cx="1905000" cy="320675"/>
          </a:xfrm>
        </p:spPr>
        <p:txBody>
          <a:bodyPr/>
          <a:lstStyle>
            <a:lvl1pPr>
              <a:defRPr/>
            </a:lvl1pPr>
          </a:lstStyle>
          <a:p>
            <a:endParaRPr lang="en-US">
              <a:latin typeface="Georgia"/>
            </a:endParaRPr>
          </a:p>
        </p:txBody>
      </p:sp>
      <p:sp>
        <p:nvSpPr>
          <p:cNvPr id="7" name="Footer Placeholder 6"/>
          <p:cNvSpPr>
            <a:spLocks noGrp="1"/>
          </p:cNvSpPr>
          <p:nvPr>
            <p:ph type="ftr" sz="quarter" idx="12"/>
          </p:nvPr>
        </p:nvSpPr>
        <p:spPr>
          <a:xfrm>
            <a:off x="0" y="6451600"/>
            <a:ext cx="5334000" cy="320675"/>
          </a:xfrm>
        </p:spPr>
        <p:txBody>
          <a:bodyPr/>
          <a:lstStyle>
            <a:lvl1pPr>
              <a:defRPr/>
            </a:lvl1pPr>
          </a:lstStyle>
          <a:p>
            <a:endParaRPr lang="en-US">
              <a:latin typeface="Georgia"/>
            </a:endParaRPr>
          </a:p>
        </p:txBody>
      </p:sp>
    </p:spTree>
    <p:extLst>
      <p:ext uri="{BB962C8B-B14F-4D97-AF65-F5344CB8AC3E}">
        <p14:creationId xmlns:p14="http://schemas.microsoft.com/office/powerpoint/2010/main" val="61557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op Right">
    <p:spTree>
      <p:nvGrpSpPr>
        <p:cNvPr id="1" name=""/>
        <p:cNvGrpSpPr/>
        <p:nvPr/>
      </p:nvGrpSpPr>
      <p:grpSpPr>
        <a:xfrm>
          <a:off x="0" y="0"/>
          <a:ext cx="0" cy="0"/>
          <a:chOff x="0" y="0"/>
          <a:chExt cx="0" cy="0"/>
        </a:xfrm>
      </p:grpSpPr>
      <p:pic>
        <p:nvPicPr>
          <p:cNvPr id="7" name="Image 6" descr="ANSAB_Parbat_Myagdi_April2010 024.JPG"/>
          <p:cNvPicPr>
            <a:picLocks noChangeAspect="1"/>
          </p:cNvPicPr>
          <p:nvPr userDrawn="1"/>
        </p:nvPicPr>
        <p:blipFill>
          <a:blip r:embed="rId2" cstate="email"/>
          <a:srcRect/>
          <a:stretch>
            <a:fillRect/>
          </a:stretch>
        </p:blipFill>
        <p:spPr>
          <a:xfrm>
            <a:off x="0" y="-152400"/>
            <a:ext cx="9855200" cy="7010400"/>
          </a:xfrm>
          <a:prstGeom prst="rect">
            <a:avLst/>
          </a:prstGeom>
          <a:scene3d>
            <a:camera prst="orthographicFront">
              <a:rot lat="0" lon="10800000" rev="0"/>
            </a:camera>
            <a:lightRig rig="threePt" dir="t"/>
          </a:scene3d>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6"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op Right">
    <p:spTree>
      <p:nvGrpSpPr>
        <p:cNvPr id="1" name=""/>
        <p:cNvGrpSpPr/>
        <p:nvPr/>
      </p:nvGrpSpPr>
      <p:grpSpPr>
        <a:xfrm>
          <a:off x="0" y="0"/>
          <a:ext cx="0" cy="0"/>
          <a:chOff x="0" y="0"/>
          <a:chExt cx="0" cy="0"/>
        </a:xfrm>
      </p:grpSpPr>
      <p:pic>
        <p:nvPicPr>
          <p:cNvPr id="5" name="Image 4" descr="ANSAB_Parbat_Myagdi_April2010 012.JPG"/>
          <p:cNvPicPr>
            <a:picLocks noChangeAspect="1"/>
          </p:cNvPicPr>
          <p:nvPr userDrawn="1"/>
        </p:nvPicPr>
        <p:blipFill>
          <a:blip r:embed="rId2" cstate="email"/>
          <a:srcRect/>
          <a:stretch>
            <a:fillRect/>
          </a:stretch>
        </p:blipFill>
        <p:spPr>
          <a:xfrm>
            <a:off x="-457200" y="0"/>
            <a:ext cx="9601200" cy="6858000"/>
          </a:xfrm>
          <a:prstGeom prst="rect">
            <a:avLst/>
          </a:prstGeom>
          <a:scene3d>
            <a:camera prst="orthographicFront">
              <a:rot lat="0" lon="10800000" rev="0"/>
            </a:camera>
            <a:lightRig rig="threePt" dir="t"/>
          </a:scene3d>
        </p:spPr>
      </p:pic>
      <p:sp>
        <p:nvSpPr>
          <p:cNvPr id="6"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op Right">
    <p:spTree>
      <p:nvGrpSpPr>
        <p:cNvPr id="1" name=""/>
        <p:cNvGrpSpPr/>
        <p:nvPr/>
      </p:nvGrpSpPr>
      <p:grpSpPr>
        <a:xfrm>
          <a:off x="0" y="0"/>
          <a:ext cx="0" cy="0"/>
          <a:chOff x="0" y="0"/>
          <a:chExt cx="0" cy="0"/>
        </a:xfrm>
      </p:grpSpPr>
      <p:pic>
        <p:nvPicPr>
          <p:cNvPr id="6" name="Image 5" descr="Bajhang photo7.JPG"/>
          <p:cNvPicPr>
            <a:picLocks noChangeAspect="1"/>
          </p:cNvPicPr>
          <p:nvPr userDrawn="1"/>
        </p:nvPicPr>
        <p:blipFill>
          <a:blip r:embed="rId2" cstate="email"/>
          <a:srcRect/>
          <a:stretch>
            <a:fillRect/>
          </a:stretch>
        </p:blipFill>
        <p:spPr>
          <a:xfrm>
            <a:off x="0" y="0"/>
            <a:ext cx="9144000" cy="6858000"/>
          </a:xfrm>
          <a:prstGeom prst="rect">
            <a:avLst/>
          </a:prstGeom>
        </p:spPr>
      </p:pic>
      <p:sp>
        <p:nvSpPr>
          <p:cNvPr id="5" name="Title 1"/>
          <p:cNvSpPr>
            <a:spLocks noGrp="1"/>
          </p:cNvSpPr>
          <p:nvPr>
            <p:ph type="title"/>
          </p:nvPr>
        </p:nvSpPr>
        <p:spPr>
          <a:xfrm>
            <a:off x="925200" y="11448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7" name="Content Placeholder 7"/>
          <p:cNvSpPr>
            <a:spLocks noGrp="1"/>
          </p:cNvSpPr>
          <p:nvPr>
            <p:ph sz="quarter" idx="1"/>
          </p:nvPr>
        </p:nvSpPr>
        <p:spPr>
          <a:xfrm>
            <a:off x="925200" y="1980000"/>
            <a:ext cx="7380000" cy="396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op Right">
    <p:spTree>
      <p:nvGrpSpPr>
        <p:cNvPr id="1" name=""/>
        <p:cNvGrpSpPr/>
        <p:nvPr/>
      </p:nvGrpSpPr>
      <p:grpSpPr>
        <a:xfrm>
          <a:off x="0" y="0"/>
          <a:ext cx="0" cy="0"/>
          <a:chOff x="0" y="0"/>
          <a:chExt cx="0" cy="0"/>
        </a:xfrm>
      </p:grpSpPr>
      <p:sp>
        <p:nvSpPr>
          <p:cNvPr id="2" name="Title 1"/>
          <p:cNvSpPr>
            <a:spLocks noGrp="1"/>
          </p:cNvSpPr>
          <p:nvPr>
            <p:ph type="title"/>
          </p:nvPr>
        </p:nvSpPr>
        <p:spPr>
          <a:xfrm>
            <a:off x="1440000" y="360000"/>
            <a:ext cx="7380000" cy="720000"/>
          </a:xfrm>
          <a:solidFill>
            <a:schemeClr val="bg1">
              <a:alpha val="80000"/>
            </a:schemeClr>
          </a:solidFill>
        </p:spPr>
        <p:txBody>
          <a:bodyPr anchor="ctr">
            <a:noAutofit/>
          </a:bodyPr>
          <a:lstStyle>
            <a:lvl1pPr>
              <a:defRPr sz="4000">
                <a:solidFill>
                  <a:srgbClr val="00B050"/>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1440000" y="1224000"/>
            <a:ext cx="7380000" cy="4320000"/>
          </a:xfrm>
          <a:solidFill>
            <a:schemeClr val="bg1">
              <a:alpha val="80000"/>
            </a:schemeClr>
          </a:solidFill>
        </p:spPr>
        <p:txBody>
          <a:bodyPr anchor="ctr"/>
          <a:lstStyle>
            <a:lvl1pPr>
              <a:spcBef>
                <a:spcPts val="600"/>
              </a:spcBef>
              <a:spcAft>
                <a:spcPts val="600"/>
              </a:spcAft>
              <a:defRPr sz="2800"/>
            </a:lvl1pPr>
            <a:lvl2pPr>
              <a:spcBef>
                <a:spcPts val="300"/>
              </a:spcBef>
              <a:spcAft>
                <a:spcPts val="300"/>
              </a:spcAft>
              <a:defRPr baseline="0">
                <a:solidFill>
                  <a:srgbClr val="00B050"/>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2.xml"/><Relationship Id="rId13" Type="http://schemas.openxmlformats.org/officeDocument/2006/relationships/image" Target="../media/image30.pn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theme" Target="../theme/theme3.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25200" y="1144800"/>
            <a:ext cx="7218000" cy="720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25200" y="1980000"/>
            <a:ext cx="7218000" cy="3960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81" r:id="rId4"/>
    <p:sldLayoutId id="2147483699" r:id="rId5"/>
    <p:sldLayoutId id="2147483686" r:id="rId6"/>
    <p:sldLayoutId id="2147483690" r:id="rId7"/>
    <p:sldLayoutId id="2147483692" r:id="rId8"/>
    <p:sldLayoutId id="2147483693" r:id="rId9"/>
    <p:sldLayoutId id="2147483679" r:id="rId10"/>
    <p:sldLayoutId id="2147483684" r:id="rId11"/>
    <p:sldLayoutId id="2147483691" r:id="rId12"/>
    <p:sldLayoutId id="2147483687" r:id="rId13"/>
    <p:sldLayoutId id="2147483677" r:id="rId14"/>
    <p:sldLayoutId id="2147483674" r:id="rId15"/>
    <p:sldLayoutId id="2147483685" r:id="rId16"/>
    <p:sldLayoutId id="2147483688" r:id="rId17"/>
    <p:sldLayoutId id="2147483680" r:id="rId18"/>
    <p:sldLayoutId id="2147483682" r:id="rId19"/>
    <p:sldLayoutId id="2147483689" r:id="rId20"/>
    <p:sldLayoutId id="2147483676" r:id="rId21"/>
    <p:sldLayoutId id="2147483678" r:id="rId22"/>
    <p:sldLayoutId id="2147483683" r:id="rId23"/>
    <p:sldLayoutId id="2147483697" r:id="rId24"/>
    <p:sldLayoutId id="2147483700" r:id="rId25"/>
    <p:sldLayoutId id="2147483698" r:id="rId26"/>
    <p:sldLayoutId id="2147483702" r:id="rId27"/>
    <p:sldLayoutId id="2147483664" r:id="rId28"/>
    <p:sldLayoutId id="2147483675" r:id="rId29"/>
    <p:sldLayoutId id="2147483701" r:id="rId30"/>
    <p:sldLayoutId id="2147483703" r:id="rId3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1"/>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B616BB27-277B-4A9B-9E32-4E21ECC160BF}" type="datetimeFigureOut">
              <a:rPr lang="en-US"/>
              <a:pPr>
                <a:defRPr/>
              </a:pPr>
              <a:t>9/7/17</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35"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6"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 name="Picture 6"/>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242048" y="182880"/>
            <a:ext cx="1752180" cy="97244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endParaRPr lang="en-US">
              <a:latin typeface="Georgia"/>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endParaRPr lang="en-US">
              <a:latin typeface="Georgia"/>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Georgi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Georgia"/>
            </a:endParaRPr>
          </a:p>
        </p:txBody>
      </p:sp>
      <p:sp>
        <p:nvSpPr>
          <p:cNvPr id="1035"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6"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6970649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xStyles>
    <p:titleStyle>
      <a:lvl1pPr algn="ctr" rtl="0" eaLnBrk="1" fontAlgn="base" hangingPunct="1">
        <a:spcBef>
          <a:spcPct val="0"/>
        </a:spcBef>
        <a:spcAft>
          <a:spcPct val="0"/>
        </a:spcAft>
        <a:defRPr sz="3300" kern="1200">
          <a:solidFill>
            <a:srgbClr val="88A44D"/>
          </a:solidFill>
          <a:latin typeface="+mj-lt"/>
          <a:ea typeface="+mj-ea"/>
          <a:cs typeface="+mj-cs"/>
        </a:defRPr>
      </a:lvl1pPr>
      <a:lvl2pPr algn="ctr" rtl="0" eaLnBrk="1" fontAlgn="base" hangingPunct="1">
        <a:spcBef>
          <a:spcPct val="0"/>
        </a:spcBef>
        <a:spcAft>
          <a:spcPct val="0"/>
        </a:spcAft>
        <a:defRPr sz="3300">
          <a:solidFill>
            <a:srgbClr val="88A44D"/>
          </a:solidFill>
          <a:latin typeface="Georgia" pitchFamily="18" charset="0"/>
        </a:defRPr>
      </a:lvl2pPr>
      <a:lvl3pPr algn="ctr" rtl="0" eaLnBrk="1" fontAlgn="base" hangingPunct="1">
        <a:spcBef>
          <a:spcPct val="0"/>
        </a:spcBef>
        <a:spcAft>
          <a:spcPct val="0"/>
        </a:spcAft>
        <a:defRPr sz="3300">
          <a:solidFill>
            <a:srgbClr val="88A44D"/>
          </a:solidFill>
          <a:latin typeface="Georgia" pitchFamily="18" charset="0"/>
        </a:defRPr>
      </a:lvl3pPr>
      <a:lvl4pPr algn="ctr" rtl="0" eaLnBrk="1" fontAlgn="base" hangingPunct="1">
        <a:spcBef>
          <a:spcPct val="0"/>
        </a:spcBef>
        <a:spcAft>
          <a:spcPct val="0"/>
        </a:spcAft>
        <a:defRPr sz="3300">
          <a:solidFill>
            <a:srgbClr val="88A44D"/>
          </a:solidFill>
          <a:latin typeface="Georgia" pitchFamily="18" charset="0"/>
        </a:defRPr>
      </a:lvl4pPr>
      <a:lvl5pPr algn="ctr" rtl="0" eaLnBrk="1" fontAlgn="base" hangingPunct="1">
        <a:spcBef>
          <a:spcPct val="0"/>
        </a:spcBef>
        <a:spcAft>
          <a:spcPct val="0"/>
        </a:spcAft>
        <a:defRPr sz="3300">
          <a:solidFill>
            <a:srgbClr val="88A44D"/>
          </a:solidFill>
          <a:latin typeface="Georgia" pitchFamily="18" charset="0"/>
        </a:defRPr>
      </a:lvl5pPr>
      <a:lvl6pPr marL="457200" algn="ctr" rtl="0" eaLnBrk="1" fontAlgn="base" hangingPunct="1">
        <a:spcBef>
          <a:spcPct val="0"/>
        </a:spcBef>
        <a:spcAft>
          <a:spcPct val="0"/>
        </a:spcAft>
        <a:defRPr sz="3300">
          <a:solidFill>
            <a:srgbClr val="88A44D"/>
          </a:solidFill>
          <a:latin typeface="Georgia" pitchFamily="18" charset="0"/>
        </a:defRPr>
      </a:lvl6pPr>
      <a:lvl7pPr marL="914400" algn="ctr" rtl="0" eaLnBrk="1" fontAlgn="base" hangingPunct="1">
        <a:spcBef>
          <a:spcPct val="0"/>
        </a:spcBef>
        <a:spcAft>
          <a:spcPct val="0"/>
        </a:spcAft>
        <a:defRPr sz="3300">
          <a:solidFill>
            <a:srgbClr val="88A44D"/>
          </a:solidFill>
          <a:latin typeface="Georgia" pitchFamily="18" charset="0"/>
        </a:defRPr>
      </a:lvl7pPr>
      <a:lvl8pPr marL="1371600" algn="ctr" rtl="0" eaLnBrk="1" fontAlgn="base" hangingPunct="1">
        <a:spcBef>
          <a:spcPct val="0"/>
        </a:spcBef>
        <a:spcAft>
          <a:spcPct val="0"/>
        </a:spcAft>
        <a:defRPr sz="3300">
          <a:solidFill>
            <a:srgbClr val="88A44D"/>
          </a:solidFill>
          <a:latin typeface="Georgia" pitchFamily="18" charset="0"/>
        </a:defRPr>
      </a:lvl8pPr>
      <a:lvl9pPr marL="1828800" algn="ctr" rtl="0" eaLnBrk="1" fontAlgn="base" hangingPunct="1">
        <a:spcBef>
          <a:spcPct val="0"/>
        </a:spcBef>
        <a:spcAft>
          <a:spcPct val="0"/>
        </a:spcAft>
        <a:defRPr sz="3300">
          <a:solidFill>
            <a:srgbClr val="88A44D"/>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4BACC6"/>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23" Type="http://schemas.openxmlformats.org/officeDocument/2006/relationships/diagramData" Target="../diagrams/data5.xml"/><Relationship Id="rId24" Type="http://schemas.openxmlformats.org/officeDocument/2006/relationships/diagramLayout" Target="../diagrams/layout5.xml"/><Relationship Id="rId25" Type="http://schemas.openxmlformats.org/officeDocument/2006/relationships/diagramQuickStyle" Target="../diagrams/quickStyle5.xml"/><Relationship Id="rId26" Type="http://schemas.openxmlformats.org/officeDocument/2006/relationships/diagramColors" Target="../diagrams/colors5.xml"/><Relationship Id="rId27" Type="http://schemas.microsoft.com/office/2007/relationships/diagramDrawing" Target="../diagrams/drawing5.xml"/><Relationship Id="rId28" Type="http://schemas.openxmlformats.org/officeDocument/2006/relationships/diagramData" Target="../diagrams/data6.xml"/><Relationship Id="rId29" Type="http://schemas.openxmlformats.org/officeDocument/2006/relationships/diagramLayout" Target="../diagrams/layout6.xml"/><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30" Type="http://schemas.openxmlformats.org/officeDocument/2006/relationships/diagramQuickStyle" Target="../diagrams/quickStyle6.xml"/><Relationship Id="rId31" Type="http://schemas.openxmlformats.org/officeDocument/2006/relationships/diagramColors" Target="../diagrams/colors6.xml"/><Relationship Id="rId32" Type="http://schemas.microsoft.com/office/2007/relationships/diagramDrawing" Target="../diagrams/drawing6.xml"/><Relationship Id="rId9" Type="http://schemas.openxmlformats.org/officeDocument/2006/relationships/diagramLayout" Target="../diagrams/layout2.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33" Type="http://schemas.openxmlformats.org/officeDocument/2006/relationships/diagramData" Target="../diagrams/data7.xml"/><Relationship Id="rId34" Type="http://schemas.openxmlformats.org/officeDocument/2006/relationships/diagramLayout" Target="../diagrams/layout7.xml"/><Relationship Id="rId35" Type="http://schemas.openxmlformats.org/officeDocument/2006/relationships/diagramQuickStyle" Target="../diagrams/quickStyle7.xml"/><Relationship Id="rId36" Type="http://schemas.openxmlformats.org/officeDocument/2006/relationships/diagramColors" Target="../diagrams/colors7.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37" Type="http://schemas.microsoft.com/office/2007/relationships/diagramDrawing" Target="../diagrams/drawin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9.xml"/><Relationship Id="rId12" Type="http://schemas.microsoft.com/office/2007/relationships/diagramDrawing" Target="../diagrams/drawing9.xml"/><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hyperlink" Target="http://www.ansab.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3.jpeg"/><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1491175"/>
            <a:ext cx="8809359" cy="1023425"/>
          </a:xfrm>
        </p:spPr>
        <p:txBody>
          <a:bodyPr/>
          <a:lstStyle/>
          <a:p>
            <a:pPr lvl="0">
              <a:defRPr/>
            </a:pPr>
            <a:r>
              <a:rPr lang="en-US" sz="3200" dirty="0" smtClean="0"/>
              <a:t>Investing on Ecosystem-based Commercial Agriculture in Nepal: A Pathway for Sustainable Growth</a:t>
            </a:r>
            <a:endParaRPr lang="en-US" sz="2000" dirty="0"/>
          </a:p>
        </p:txBody>
      </p:sp>
      <p:sp>
        <p:nvSpPr>
          <p:cNvPr id="6" name="Rectangle 5"/>
          <p:cNvSpPr>
            <a:spLocks noChangeArrowheads="1"/>
          </p:cNvSpPr>
          <p:nvPr/>
        </p:nvSpPr>
        <p:spPr bwMode="auto">
          <a:xfrm>
            <a:off x="171611" y="5232400"/>
            <a:ext cx="8809359" cy="1371600"/>
          </a:xfrm>
          <a:prstGeom prst="rect">
            <a:avLst/>
          </a:prstGeom>
          <a:noFill/>
          <a:ln w="9525">
            <a:noFill/>
            <a:miter lim="800000"/>
            <a:headEnd/>
            <a:tailEnd/>
          </a:ln>
        </p:spPr>
        <p:txBody>
          <a:bodyPr wrap="none" anchor="ctr"/>
          <a:lstStyle/>
          <a:p>
            <a:pPr algn="ctr"/>
            <a:r>
              <a:rPr lang="en-US" dirty="0"/>
              <a:t>Bhishma P. Subedi, Ph.D</a:t>
            </a:r>
            <a:r>
              <a:rPr lang="en-US" dirty="0" smtClean="0"/>
              <a:t>. and </a:t>
            </a:r>
            <a:r>
              <a:rPr lang="en-US" dirty="0" err="1" smtClean="0"/>
              <a:t>Puspa</a:t>
            </a:r>
            <a:r>
              <a:rPr lang="en-US" dirty="0" smtClean="0"/>
              <a:t> </a:t>
            </a:r>
            <a:r>
              <a:rPr lang="en-US" dirty="0" err="1" smtClean="0"/>
              <a:t>Lal</a:t>
            </a:r>
            <a:r>
              <a:rPr lang="en-US" dirty="0" smtClean="0"/>
              <a:t> </a:t>
            </a:r>
            <a:r>
              <a:rPr lang="en-US" dirty="0" err="1" smtClean="0"/>
              <a:t>Ghimire</a:t>
            </a:r>
            <a:endParaRPr lang="en-US" dirty="0"/>
          </a:p>
          <a:p>
            <a:pPr algn="ctr"/>
            <a:r>
              <a:rPr lang="en-US" b="1" dirty="0"/>
              <a:t>ANSAB (Asia Network for Sustainable Agriculture and </a:t>
            </a:r>
            <a:r>
              <a:rPr lang="en-US" b="1" dirty="0" err="1"/>
              <a:t>Bioresources</a:t>
            </a:r>
            <a:r>
              <a:rPr lang="en-US" b="1" dirty="0" smtClean="0"/>
              <a:t>)</a:t>
            </a:r>
            <a:endParaRPr lang="en-US" b="1" dirty="0"/>
          </a:p>
        </p:txBody>
      </p:sp>
      <p:sp>
        <p:nvSpPr>
          <p:cNvPr id="8" name="Rectangle 7"/>
          <p:cNvSpPr>
            <a:spLocks noChangeArrowheads="1"/>
          </p:cNvSpPr>
          <p:nvPr/>
        </p:nvSpPr>
        <p:spPr bwMode="auto">
          <a:xfrm>
            <a:off x="2209800" y="2971800"/>
            <a:ext cx="5867400" cy="1371600"/>
          </a:xfrm>
          <a:prstGeom prst="rect">
            <a:avLst/>
          </a:prstGeom>
          <a:noFill/>
          <a:ln w="9525">
            <a:noFill/>
            <a:miter lim="800000"/>
            <a:headEnd/>
            <a:tailEnd/>
          </a:ln>
        </p:spPr>
        <p:txBody>
          <a:bodyPr wrap="none" anchor="ctr"/>
          <a:lstStyle/>
          <a:p>
            <a:r>
              <a:rPr lang="en-US" sz="2000" b="1" dirty="0" smtClean="0">
                <a:solidFill>
                  <a:schemeClr val="tx2">
                    <a:lumMod val="60000"/>
                    <a:lumOff val="40000"/>
                  </a:schemeClr>
                </a:solidFill>
              </a:rPr>
              <a:t>National Workshop on</a:t>
            </a:r>
            <a:br>
              <a:rPr lang="en-US" sz="2000" b="1" dirty="0" smtClean="0">
                <a:solidFill>
                  <a:schemeClr val="tx2">
                    <a:lumMod val="60000"/>
                    <a:lumOff val="40000"/>
                  </a:schemeClr>
                </a:solidFill>
              </a:rPr>
            </a:br>
            <a:r>
              <a:rPr lang="en-US" sz="2000" b="1" dirty="0" smtClean="0">
                <a:solidFill>
                  <a:schemeClr val="tx2">
                    <a:lumMod val="60000"/>
                    <a:lumOff val="40000"/>
                  </a:schemeClr>
                </a:solidFill>
              </a:rPr>
              <a:t>Ecosystem-based Commercial Agriculture in Nepal </a:t>
            </a:r>
            <a:endParaRPr lang="en-US" sz="2000" b="1" i="1" dirty="0">
              <a:solidFill>
                <a:schemeClr val="tx2">
                  <a:lumMod val="60000"/>
                  <a:lumOff val="40000"/>
                </a:schemeClr>
              </a:solidFill>
            </a:endParaRPr>
          </a:p>
          <a:p>
            <a:endParaRPr lang="en-US" sz="2000" b="1" dirty="0" smtClean="0">
              <a:solidFill>
                <a:schemeClr val="tx2">
                  <a:lumMod val="60000"/>
                  <a:lumOff val="40000"/>
                </a:schemeClr>
              </a:solidFill>
            </a:endParaRPr>
          </a:p>
          <a:p>
            <a:r>
              <a:rPr lang="en-US" sz="2000" b="1" dirty="0" smtClean="0">
                <a:solidFill>
                  <a:schemeClr val="tx2">
                    <a:lumMod val="60000"/>
                    <a:lumOff val="40000"/>
                  </a:schemeClr>
                </a:solidFill>
              </a:rPr>
              <a:t>Kathmandu, Nepal</a:t>
            </a:r>
            <a:endParaRPr lang="en-US" sz="2000" b="1" dirty="0">
              <a:solidFill>
                <a:schemeClr val="tx2">
                  <a:lumMod val="60000"/>
                  <a:lumOff val="40000"/>
                </a:schemeClr>
              </a:solidFill>
            </a:endParaRPr>
          </a:p>
          <a:p>
            <a:r>
              <a:rPr lang="en-US" sz="2000" b="1" dirty="0" smtClean="0">
                <a:solidFill>
                  <a:schemeClr val="tx2">
                    <a:lumMod val="60000"/>
                    <a:lumOff val="40000"/>
                  </a:schemeClr>
                </a:solidFill>
              </a:rPr>
              <a:t>May 09, 2014</a:t>
            </a:r>
            <a:r>
              <a:rPr lang="en-US" b="1" dirty="0" smtClean="0">
                <a:solidFill>
                  <a:schemeClr val="tx2">
                    <a:lumMod val="60000"/>
                    <a:lumOff val="40000"/>
                  </a:schemeClr>
                </a:solidFill>
                <a:latin typeface="Georgia" pitchFamily="18" charset="0"/>
              </a:rPr>
              <a:t> </a:t>
            </a:r>
            <a:endParaRPr lang="en-US" dirty="0">
              <a:solidFill>
                <a:schemeClr val="tx2">
                  <a:lumMod val="60000"/>
                  <a:lumOff val="40000"/>
                </a:schemeClr>
              </a:solidFill>
              <a:latin typeface="Georgia"/>
            </a:endParaRPr>
          </a:p>
        </p:txBody>
      </p:sp>
    </p:spTree>
    <p:extLst>
      <p:ext uri="{BB962C8B-B14F-4D97-AF65-F5344CB8AC3E}">
        <p14:creationId xmlns:p14="http://schemas.microsoft.com/office/powerpoint/2010/main" val="309050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Situation</a:t>
            </a:r>
          </a:p>
        </p:txBody>
      </p:sp>
      <p:sp>
        <p:nvSpPr>
          <p:cNvPr id="3" name="Content Placeholder 2"/>
          <p:cNvSpPr>
            <a:spLocks noGrp="1"/>
          </p:cNvSpPr>
          <p:nvPr>
            <p:ph sz="quarter" idx="1"/>
          </p:nvPr>
        </p:nvSpPr>
        <p:spPr/>
        <p:txBody>
          <a:bodyPr/>
          <a:lstStyle/>
          <a:p>
            <a:r>
              <a:rPr lang="en-US" dirty="0" smtClean="0"/>
              <a:t>Recently, negative consequences of agriculture intensification </a:t>
            </a:r>
            <a:r>
              <a:rPr lang="en-US" dirty="0"/>
              <a:t>with </a:t>
            </a:r>
            <a:r>
              <a:rPr lang="en-US" dirty="0" smtClean="0"/>
              <a:t>heavy loads of agro</a:t>
            </a:r>
            <a:r>
              <a:rPr lang="en-US" dirty="0"/>
              <a:t>-</a:t>
            </a:r>
            <a:r>
              <a:rPr lang="en-US" dirty="0" smtClean="0"/>
              <a:t>chemicals</a:t>
            </a:r>
            <a:r>
              <a:rPr lang="en-US" dirty="0"/>
              <a:t> </a:t>
            </a:r>
            <a:r>
              <a:rPr lang="en-US" dirty="0" smtClean="0"/>
              <a:t>are already evident</a:t>
            </a:r>
            <a:endParaRPr lang="en-US" dirty="0"/>
          </a:p>
          <a:p>
            <a:r>
              <a:rPr lang="en-US" dirty="0" smtClean="0"/>
              <a:t>The results are human </a:t>
            </a:r>
            <a:r>
              <a:rPr lang="en-US" dirty="0"/>
              <a:t>health </a:t>
            </a:r>
            <a:r>
              <a:rPr lang="en-US" dirty="0" smtClean="0"/>
              <a:t>hazards, environmental </a:t>
            </a:r>
            <a:r>
              <a:rPr lang="en-US" dirty="0"/>
              <a:t>pollution, degradation of ecosystems</a:t>
            </a:r>
            <a:r>
              <a:rPr lang="en-US" dirty="0" smtClean="0"/>
              <a:t>, </a:t>
            </a:r>
            <a:r>
              <a:rPr lang="en-US" dirty="0"/>
              <a:t>loss of </a:t>
            </a:r>
            <a:r>
              <a:rPr lang="en-US" dirty="0" smtClean="0"/>
              <a:t>biodiversity; loss of reputation in niche market </a:t>
            </a:r>
          </a:p>
          <a:p>
            <a:r>
              <a:rPr lang="en-US" dirty="0" smtClean="0"/>
              <a:t>No clear, consistent agri. policy – often guided by donors and incompetent process </a:t>
            </a:r>
            <a:endParaRPr lang="en-GB" dirty="0"/>
          </a:p>
          <a:p>
            <a:endParaRPr lang="en-US" sz="2400" dirty="0"/>
          </a:p>
        </p:txBody>
      </p:sp>
    </p:spTree>
    <p:extLst>
      <p:ext uri="{BB962C8B-B14F-4D97-AF65-F5344CB8AC3E}">
        <p14:creationId xmlns:p14="http://schemas.microsoft.com/office/powerpoint/2010/main" val="267029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a:t>
            </a:r>
            <a:endParaRPr lang="en-US" dirty="0"/>
          </a:p>
        </p:txBody>
      </p:sp>
      <p:sp>
        <p:nvSpPr>
          <p:cNvPr id="3" name="Content Placeholder 2"/>
          <p:cNvSpPr>
            <a:spLocks noGrp="1"/>
          </p:cNvSpPr>
          <p:nvPr>
            <p:ph sz="quarter" idx="1"/>
          </p:nvPr>
        </p:nvSpPr>
        <p:spPr/>
        <p:txBody>
          <a:bodyPr/>
          <a:lstStyle/>
          <a:p>
            <a:r>
              <a:rPr lang="en-US" dirty="0">
                <a:solidFill>
                  <a:srgbClr val="2B4DD5"/>
                </a:solidFill>
              </a:rPr>
              <a:t>Market: big &amp; growing both at domestic &amp; international </a:t>
            </a:r>
            <a:r>
              <a:rPr lang="en-US" dirty="0" smtClean="0">
                <a:solidFill>
                  <a:srgbClr val="2B4DD5"/>
                </a:solidFill>
              </a:rPr>
              <a:t>level, esp. for nutritive, organic &amp; eco-friendly products </a:t>
            </a:r>
            <a:endParaRPr lang="en-US" dirty="0">
              <a:solidFill>
                <a:srgbClr val="2B4DD5"/>
              </a:solidFill>
            </a:endParaRPr>
          </a:p>
          <a:p>
            <a:r>
              <a:rPr lang="en-US" dirty="0" smtClean="0"/>
              <a:t>Land and resource base: agro-ecological diversity offering opportunity to produce a range of unique and high-value niche products year-round </a:t>
            </a:r>
          </a:p>
          <a:p>
            <a:r>
              <a:rPr lang="en-US" dirty="0">
                <a:solidFill>
                  <a:srgbClr val="2B4DD5"/>
                </a:solidFill>
              </a:rPr>
              <a:t>Labor force: traditional knowledge, </a:t>
            </a:r>
            <a:r>
              <a:rPr lang="en-US" dirty="0" smtClean="0">
                <a:solidFill>
                  <a:srgbClr val="2B4DD5"/>
                </a:solidFill>
              </a:rPr>
              <a:t>skills</a:t>
            </a:r>
          </a:p>
          <a:p>
            <a:r>
              <a:rPr lang="en-US" dirty="0"/>
              <a:t>Highly integrated production system, esp. with community forestry – important for sustainable agriculture</a:t>
            </a:r>
          </a:p>
          <a:p>
            <a:endParaRPr lang="en-US" dirty="0">
              <a:solidFill>
                <a:srgbClr val="2B4DD5"/>
              </a:solidFill>
            </a:endParaRPr>
          </a:p>
          <a:p>
            <a:endParaRPr lang="en-US" dirty="0">
              <a:solidFill>
                <a:srgbClr val="2B4DD5"/>
              </a:solidFill>
            </a:endParaRPr>
          </a:p>
          <a:p>
            <a:endParaRPr lang="en-US" dirty="0"/>
          </a:p>
        </p:txBody>
      </p:sp>
    </p:spTree>
    <p:extLst>
      <p:ext uri="{BB962C8B-B14F-4D97-AF65-F5344CB8AC3E}">
        <p14:creationId xmlns:p14="http://schemas.microsoft.com/office/powerpoint/2010/main" val="348305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Advantage</a:t>
            </a:r>
          </a:p>
        </p:txBody>
      </p:sp>
      <p:sp>
        <p:nvSpPr>
          <p:cNvPr id="3" name="Content Placeholder 2"/>
          <p:cNvSpPr>
            <a:spLocks noGrp="1"/>
          </p:cNvSpPr>
          <p:nvPr>
            <p:ph sz="quarter" idx="1"/>
          </p:nvPr>
        </p:nvSpPr>
        <p:spPr/>
        <p:txBody>
          <a:bodyPr/>
          <a:lstStyle/>
          <a:p>
            <a:r>
              <a:rPr lang="en-US" dirty="0" smtClean="0"/>
              <a:t>Still a large portion of farmland available for sustainable, organic farming</a:t>
            </a:r>
          </a:p>
          <a:p>
            <a:r>
              <a:rPr lang="en-US" dirty="0">
                <a:solidFill>
                  <a:srgbClr val="2B4DD5"/>
                </a:solidFill>
              </a:rPr>
              <a:t>Compatible to sustainable rural development with positive contribution in related sectors, e.g. forest, specialty tourism, esp. eco, nature and culture based tourism</a:t>
            </a:r>
          </a:p>
          <a:p>
            <a:r>
              <a:rPr lang="en-US" dirty="0" smtClean="0"/>
              <a:t>High priority sector of the government – policy, plan, programs, budget and donor funded projects</a:t>
            </a:r>
          </a:p>
          <a:p>
            <a:r>
              <a:rPr lang="en-US" dirty="0">
                <a:solidFill>
                  <a:srgbClr val="2B4DD5"/>
                </a:solidFill>
              </a:rPr>
              <a:t>Agriculture has started to be a subject of interest </a:t>
            </a:r>
          </a:p>
        </p:txBody>
      </p:sp>
    </p:spTree>
    <p:extLst>
      <p:ext uri="{BB962C8B-B14F-4D97-AF65-F5344CB8AC3E}">
        <p14:creationId xmlns:p14="http://schemas.microsoft.com/office/powerpoint/2010/main" val="416380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Forward</a:t>
            </a:r>
            <a:endParaRPr lang="en-US" dirty="0"/>
          </a:p>
        </p:txBody>
      </p:sp>
      <p:sp>
        <p:nvSpPr>
          <p:cNvPr id="3" name="Content Placeholder 2"/>
          <p:cNvSpPr>
            <a:spLocks noGrp="1"/>
          </p:cNvSpPr>
          <p:nvPr>
            <p:ph idx="1"/>
          </p:nvPr>
        </p:nvSpPr>
        <p:spPr>
          <a:xfrm>
            <a:off x="304800" y="1524000"/>
            <a:ext cx="8503920" cy="4572000"/>
          </a:xfrm>
        </p:spPr>
        <p:txBody>
          <a:bodyPr/>
          <a:lstStyle/>
          <a:p>
            <a:pPr marL="0" indent="0">
              <a:buNone/>
            </a:pPr>
            <a:r>
              <a:rPr lang="en-US" dirty="0" smtClean="0"/>
              <a:t>1) Define clear vision and pathways for agriculture development for Nepal</a:t>
            </a:r>
          </a:p>
          <a:p>
            <a:pPr marL="0" indent="0">
              <a:buNone/>
            </a:pPr>
            <a:r>
              <a:rPr lang="en-US" dirty="0" smtClean="0">
                <a:solidFill>
                  <a:srgbClr val="0000FF"/>
                </a:solidFill>
              </a:rPr>
              <a:t>2) Develop agri-business development models</a:t>
            </a:r>
          </a:p>
          <a:p>
            <a:pPr marL="0" indent="0">
              <a:buNone/>
            </a:pPr>
            <a:r>
              <a:rPr lang="en-US" dirty="0" smtClean="0"/>
              <a:t>3</a:t>
            </a:r>
            <a:r>
              <a:rPr lang="en-US" dirty="0"/>
              <a:t>) </a:t>
            </a:r>
            <a:r>
              <a:rPr lang="en-US" dirty="0" smtClean="0"/>
              <a:t>Define (adapt or adopt) and promote standards for sustainable agriculture and responsible business practices</a:t>
            </a:r>
          </a:p>
          <a:p>
            <a:pPr marL="0" indent="0">
              <a:buNone/>
            </a:pPr>
            <a:r>
              <a:rPr lang="en-US" dirty="0">
                <a:solidFill>
                  <a:srgbClr val="0000FF"/>
                </a:solidFill>
              </a:rPr>
              <a:t>4) Promote industrial competitiveness and growth of most promising value chains </a:t>
            </a:r>
          </a:p>
          <a:p>
            <a:pPr marL="0" indent="0">
              <a:buNone/>
            </a:pPr>
            <a:r>
              <a:rPr lang="en-US" dirty="0" smtClean="0"/>
              <a:t>5) </a:t>
            </a:r>
            <a:r>
              <a:rPr lang="en-US" dirty="0"/>
              <a:t>Create enabling environment for agriculture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63629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p:cNvGraphicFramePr>
            <a:graphicFrameLocks/>
          </p:cNvGraphicFramePr>
          <p:nvPr>
            <p:extLst>
              <p:ext uri="{D42A27DB-BD31-4B8C-83A1-F6EECF244321}">
                <p14:modId xmlns:p14="http://schemas.microsoft.com/office/powerpoint/2010/main" val="107063556"/>
              </p:ext>
            </p:extLst>
          </p:nvPr>
        </p:nvGraphicFramePr>
        <p:xfrm>
          <a:off x="0" y="0"/>
          <a:ext cx="9144000" cy="6881310"/>
        </p:xfrm>
        <a:graphic>
          <a:graphicData uri="http://schemas.openxmlformats.org/drawingml/2006/table">
            <a:tbl>
              <a:tblPr firstRow="1" bandRow="1">
                <a:tableStyleId>{5C22544A-7EE6-4342-B048-85BDC9FD1C3A}</a:tableStyleId>
              </a:tblPr>
              <a:tblGrid>
                <a:gridCol w="9144000"/>
              </a:tblGrid>
              <a:tr h="494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Arial" pitchFamily="34" charset="0"/>
                          <a:cs typeface="Arial" pitchFamily="34" charset="0"/>
                        </a:rPr>
                        <a:t>Define Vision</a:t>
                      </a:r>
                      <a:endParaRPr lang="en-US" sz="2800" dirty="0" smtClean="0">
                        <a:latin typeface="Arial" pitchFamily="34" charset="0"/>
                        <a:cs typeface="Arial" pitchFamily="34" charset="0"/>
                      </a:endParaRPr>
                    </a:p>
                  </a:txBody>
                  <a:tcPr>
                    <a:solidFill>
                      <a:schemeClr val="accent1"/>
                    </a:solidFill>
                  </a:tcPr>
                </a:tc>
              </a:tr>
              <a:tr h="636315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bg1"/>
                    </a:solidFill>
                  </a:tcPr>
                </a:tc>
              </a:tr>
            </a:tbl>
          </a:graphicData>
        </a:graphic>
      </p:graphicFrame>
      <p:sp>
        <p:nvSpPr>
          <p:cNvPr id="25" name="Rounded Rectangle 24"/>
          <p:cNvSpPr/>
          <p:nvPr/>
        </p:nvSpPr>
        <p:spPr>
          <a:xfrm>
            <a:off x="533400" y="533400"/>
            <a:ext cx="8229600" cy="6324600"/>
          </a:xfrm>
          <a:prstGeom prst="roundRect">
            <a:avLst/>
          </a:prstGeom>
          <a:solidFill>
            <a:srgbClr val="ECF6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US" b="1">
              <a:ln/>
              <a:solidFill>
                <a:schemeClr val="accent3"/>
              </a:solidFill>
            </a:endParaRPr>
          </a:p>
        </p:txBody>
      </p:sp>
      <p:grpSp>
        <p:nvGrpSpPr>
          <p:cNvPr id="2" name="Group 21"/>
          <p:cNvGrpSpPr>
            <a:grpSpLocks/>
          </p:cNvGrpSpPr>
          <p:nvPr/>
        </p:nvGrpSpPr>
        <p:grpSpPr bwMode="auto">
          <a:xfrm>
            <a:off x="687388" y="631825"/>
            <a:ext cx="8609012" cy="6226175"/>
            <a:chOff x="990600" y="609600"/>
            <a:chExt cx="6888518" cy="6405183"/>
          </a:xfrm>
        </p:grpSpPr>
        <p:sp>
          <p:nvSpPr>
            <p:cNvPr id="3082" name="AutoShape 10"/>
            <p:cNvSpPr>
              <a:spLocks noChangeArrowheads="1"/>
            </p:cNvSpPr>
            <p:nvPr/>
          </p:nvSpPr>
          <p:spPr bwMode="auto">
            <a:xfrm>
              <a:off x="3550136" y="5211794"/>
              <a:ext cx="1731595" cy="321728"/>
            </a:xfrm>
            <a:prstGeom prst="flowChartAlternateProcess">
              <a:avLst/>
            </a:prstGeom>
            <a:gradFill rotWithShape="0">
              <a:gsLst>
                <a:gs pos="0">
                  <a:srgbClr val="FFFFFF"/>
                </a:gs>
                <a:gs pos="100000">
                  <a:srgbClr val="B8CCE4"/>
                </a:gs>
              </a:gsLst>
              <a:lin ang="5400000" scaled="1"/>
            </a:gradFill>
            <a:ln w="12700">
              <a:noFill/>
              <a:miter lim="800000"/>
              <a:headEnd/>
              <a:tailEnd/>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defRPr/>
              </a:pPr>
              <a:r>
                <a:rPr lang="en-US" b="1" dirty="0">
                  <a:cs typeface="+mn-cs"/>
                </a:rPr>
                <a:t>Ecosystem </a:t>
              </a:r>
              <a:endParaRPr lang="en-US" dirty="0">
                <a:cs typeface="+mn-cs"/>
              </a:endParaRPr>
            </a:p>
          </p:txBody>
        </p:sp>
        <p:graphicFrame>
          <p:nvGraphicFramePr>
            <p:cNvPr id="40" name="Diagram 39"/>
            <p:cNvGraphicFramePr>
              <a:graphicFrameLocks/>
            </p:cNvGraphicFramePr>
            <p:nvPr>
              <p:extLst>
                <p:ext uri="{D42A27DB-BD31-4B8C-83A1-F6EECF244321}">
                  <p14:modId xmlns:p14="http://schemas.microsoft.com/office/powerpoint/2010/main" val="610270054"/>
                </p:ext>
              </p:extLst>
            </p:nvPr>
          </p:nvGraphicFramePr>
          <p:xfrm>
            <a:off x="1143000" y="990600"/>
            <a:ext cx="65532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4" name="Diagram 43"/>
            <p:cNvGraphicFramePr>
              <a:graphicFrameLocks/>
            </p:cNvGraphicFramePr>
            <p:nvPr/>
          </p:nvGraphicFramePr>
          <p:xfrm>
            <a:off x="990600" y="2438400"/>
            <a:ext cx="2971800" cy="13373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74" name="AutoShape 2"/>
            <p:cNvSpPr>
              <a:spLocks noChangeArrowheads="1"/>
            </p:cNvSpPr>
            <p:nvPr/>
          </p:nvSpPr>
          <p:spPr bwMode="auto">
            <a:xfrm>
              <a:off x="2438358" y="609600"/>
              <a:ext cx="2575097" cy="305398"/>
            </a:xfrm>
            <a:prstGeom prst="flowChartAlternateProcess">
              <a:avLst/>
            </a:prstGeom>
            <a:gradFill rotWithShape="0">
              <a:gsLst>
                <a:gs pos="0">
                  <a:srgbClr val="FFFFFF"/>
                </a:gs>
                <a:gs pos="100000">
                  <a:srgbClr val="B8CCE4"/>
                </a:gs>
              </a:gsLst>
              <a:lin ang="5400000" scaled="1"/>
            </a:gradFill>
            <a:ln w="12700">
              <a:noFill/>
              <a:miter lim="800000"/>
              <a:headEnd/>
              <a:tailEnd/>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defRPr/>
              </a:pPr>
              <a:r>
                <a:rPr lang="en-US" sz="1600" b="1" dirty="0">
                  <a:cs typeface="+mn-cs"/>
                </a:rPr>
                <a:t>Natural Product Value Chain</a:t>
              </a:r>
              <a:endParaRPr lang="en-US" sz="1600" dirty="0">
                <a:cs typeface="+mn-cs"/>
              </a:endParaRPr>
            </a:p>
            <a:p>
              <a:pPr>
                <a:defRPr/>
              </a:pPr>
              <a:endParaRPr lang="en-US" sz="1600" dirty="0">
                <a:latin typeface="Arial" pitchFamily="34" charset="0"/>
                <a:cs typeface="+mn-cs"/>
              </a:endParaRPr>
            </a:p>
          </p:txBody>
        </p:sp>
        <p:sp>
          <p:nvSpPr>
            <p:cNvPr id="3076" name="AutoShape 4"/>
            <p:cNvSpPr>
              <a:spLocks noChangeArrowheads="1"/>
            </p:cNvSpPr>
            <p:nvPr/>
          </p:nvSpPr>
          <p:spPr bwMode="auto">
            <a:xfrm>
              <a:off x="3915736" y="3016851"/>
              <a:ext cx="2073264" cy="305398"/>
            </a:xfrm>
            <a:prstGeom prst="flowChartAlternateProcess">
              <a:avLst/>
            </a:prstGeom>
            <a:gradFill rotWithShape="0">
              <a:gsLst>
                <a:gs pos="0">
                  <a:srgbClr val="FFFFFF"/>
                </a:gs>
                <a:gs pos="100000">
                  <a:srgbClr val="B8CCE4"/>
                </a:gs>
              </a:gsLst>
              <a:lin ang="5400000" scaled="1"/>
            </a:gradFill>
            <a:ln w="12700">
              <a:noFill/>
              <a:miter lim="800000"/>
              <a:headEnd/>
              <a:tailEnd/>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lstStyle/>
            <a:p>
              <a:pPr>
                <a:defRPr/>
              </a:pPr>
              <a:r>
                <a:rPr lang="en-US" b="1" dirty="0">
                  <a:cs typeface="+mn-cs"/>
                </a:rPr>
                <a:t>Local Communities</a:t>
              </a:r>
              <a:endParaRPr lang="en-US" dirty="0">
                <a:cs typeface="+mn-cs"/>
              </a:endParaRPr>
            </a:p>
            <a:p>
              <a:pPr>
                <a:defRPr/>
              </a:pPr>
              <a:endParaRPr lang="en-US" dirty="0">
                <a:latin typeface="Arial" pitchFamily="34" charset="0"/>
                <a:cs typeface="+mn-cs"/>
              </a:endParaRPr>
            </a:p>
          </p:txBody>
        </p:sp>
        <p:graphicFrame>
          <p:nvGraphicFramePr>
            <p:cNvPr id="48" name="Diagram 47"/>
            <p:cNvGraphicFramePr>
              <a:graphicFrameLocks/>
            </p:cNvGraphicFramePr>
            <p:nvPr/>
          </p:nvGraphicFramePr>
          <p:xfrm>
            <a:off x="1049900" y="4584668"/>
            <a:ext cx="2439009"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2" name="Diagram 41"/>
            <p:cNvGraphicFramePr>
              <a:graphicFrameLocks/>
            </p:cNvGraphicFramePr>
            <p:nvPr/>
          </p:nvGraphicFramePr>
          <p:xfrm>
            <a:off x="1110876" y="3487196"/>
            <a:ext cx="6585324" cy="19230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45" name="Diagram 44"/>
            <p:cNvGraphicFramePr>
              <a:graphicFrameLocks/>
            </p:cNvGraphicFramePr>
            <p:nvPr>
              <p:extLst>
                <p:ext uri="{D42A27DB-BD31-4B8C-83A1-F6EECF244321}">
                  <p14:modId xmlns:p14="http://schemas.microsoft.com/office/powerpoint/2010/main" val="207505061"/>
                </p:ext>
              </p:extLst>
            </p:nvPr>
          </p:nvGraphicFramePr>
          <p:xfrm>
            <a:off x="2147455" y="3408805"/>
            <a:ext cx="2439198" cy="156781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46" name="Diagram 45"/>
            <p:cNvGraphicFramePr>
              <a:graphicFrameLocks/>
            </p:cNvGraphicFramePr>
            <p:nvPr/>
          </p:nvGraphicFramePr>
          <p:xfrm>
            <a:off x="2391356" y="3565587"/>
            <a:ext cx="914628" cy="94068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43" name="Diagram 42"/>
            <p:cNvGraphicFramePr>
              <a:graphicFrameLocks/>
            </p:cNvGraphicFramePr>
            <p:nvPr/>
          </p:nvGraphicFramePr>
          <p:xfrm>
            <a:off x="1203976" y="5603747"/>
            <a:ext cx="6553200" cy="1411036"/>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20" name="AutoShape 10"/>
            <p:cNvSpPr>
              <a:spLocks noChangeArrowheads="1"/>
            </p:cNvSpPr>
            <p:nvPr/>
          </p:nvSpPr>
          <p:spPr bwMode="auto">
            <a:xfrm>
              <a:off x="7025516" y="6693055"/>
              <a:ext cx="853602" cy="321728"/>
            </a:xfrm>
            <a:prstGeom prst="flowChartAlternateProcess">
              <a:avLst/>
            </a:prstGeom>
            <a:noFill/>
            <a:ln>
              <a:no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defRPr/>
              </a:pPr>
              <a:r>
                <a:rPr lang="en-US" sz="1400" b="1" dirty="0" smtClean="0">
                  <a:cs typeface="+mn-cs"/>
                </a:rPr>
                <a:t>© ANSAB</a:t>
              </a:r>
              <a:endParaRPr lang="en-US" sz="1400" dirty="0">
                <a:cs typeface="+mn-cs"/>
              </a:endParaRPr>
            </a:p>
          </p:txBody>
        </p:sp>
      </p:grpSp>
      <p:sp>
        <p:nvSpPr>
          <p:cNvPr id="27" name="Teardrop 26"/>
          <p:cNvSpPr/>
          <p:nvPr/>
        </p:nvSpPr>
        <p:spPr>
          <a:xfrm rot="11554274" flipH="1" flipV="1">
            <a:off x="-14299" y="1376637"/>
            <a:ext cx="1561716" cy="442581"/>
          </a:xfrm>
          <a:prstGeom prst="teardrop">
            <a:avLst>
              <a:gd name="adj" fmla="val 11789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Finance</a:t>
            </a:r>
          </a:p>
        </p:txBody>
      </p:sp>
      <p:sp>
        <p:nvSpPr>
          <p:cNvPr id="23" name="Teardrop 22"/>
          <p:cNvSpPr/>
          <p:nvPr/>
        </p:nvSpPr>
        <p:spPr>
          <a:xfrm rot="848777">
            <a:off x="-14785" y="1003000"/>
            <a:ext cx="1775008" cy="465169"/>
          </a:xfrm>
          <a:prstGeom prst="teardrop">
            <a:avLst>
              <a:gd name="adj" fmla="val 1093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BDS Market</a:t>
            </a:r>
          </a:p>
        </p:txBody>
      </p:sp>
      <p:sp>
        <p:nvSpPr>
          <p:cNvPr id="28" name="Teardrop 27"/>
          <p:cNvSpPr/>
          <p:nvPr/>
        </p:nvSpPr>
        <p:spPr>
          <a:xfrm rot="11860789" flipH="1" flipV="1">
            <a:off x="183258" y="614869"/>
            <a:ext cx="1709727" cy="502042"/>
          </a:xfrm>
          <a:prstGeom prst="teardrop">
            <a:avLst>
              <a:gd name="adj" fmla="val 11089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Technology</a:t>
            </a:r>
          </a:p>
        </p:txBody>
      </p:sp>
      <p:sp>
        <p:nvSpPr>
          <p:cNvPr id="26" name="Teardrop 25"/>
          <p:cNvSpPr/>
          <p:nvPr/>
        </p:nvSpPr>
        <p:spPr>
          <a:xfrm rot="928750">
            <a:off x="826483" y="470465"/>
            <a:ext cx="1235898" cy="346419"/>
          </a:xfrm>
          <a:prstGeom prst="teardrop">
            <a:avLst>
              <a:gd name="adj" fmla="val 11250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Policy</a:t>
            </a:r>
          </a:p>
        </p:txBody>
      </p:sp>
    </p:spTree>
    <p:extLst>
      <p:ext uri="{BB962C8B-B14F-4D97-AF65-F5344CB8AC3E}">
        <p14:creationId xmlns:p14="http://schemas.microsoft.com/office/powerpoint/2010/main" val="1617014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2300" y="0"/>
            <a:ext cx="7892523" cy="6858000"/>
          </a:xfrm>
          <a:prstGeom prst="rect">
            <a:avLst/>
          </a:prstGeom>
        </p:spPr>
      </p:pic>
    </p:spTree>
    <p:extLst>
      <p:ext uri="{BB962C8B-B14F-4D97-AF65-F5344CB8AC3E}">
        <p14:creationId xmlns:p14="http://schemas.microsoft.com/office/powerpoint/2010/main" val="1958432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Agri-business Models</a:t>
            </a:r>
            <a:endParaRPr lang="en-US" dirty="0"/>
          </a:p>
        </p:txBody>
      </p:sp>
      <p:sp>
        <p:nvSpPr>
          <p:cNvPr id="3" name="Content Placeholder 2"/>
          <p:cNvSpPr>
            <a:spLocks noGrp="1"/>
          </p:cNvSpPr>
          <p:nvPr>
            <p:ph sz="quarter" idx="1"/>
          </p:nvPr>
        </p:nvSpPr>
        <p:spPr/>
        <p:txBody>
          <a:bodyPr/>
          <a:lstStyle/>
          <a:p>
            <a:r>
              <a:rPr lang="en-US" dirty="0" smtClean="0"/>
              <a:t>Group and cooperative based farming and marketing</a:t>
            </a:r>
          </a:p>
          <a:p>
            <a:r>
              <a:rPr lang="en-US" dirty="0" smtClean="0"/>
              <a:t>Partnership with lead firms for accessing finance, technologies and market</a:t>
            </a:r>
            <a:endParaRPr lang="en-US" dirty="0"/>
          </a:p>
        </p:txBody>
      </p:sp>
    </p:spTree>
    <p:extLst>
      <p:ext uri="{BB962C8B-B14F-4D97-AF65-F5344CB8AC3E}">
        <p14:creationId xmlns:p14="http://schemas.microsoft.com/office/powerpoint/2010/main" val="377842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470960484"/>
              </p:ext>
            </p:extLst>
          </p:nvPr>
        </p:nvGraphicFramePr>
        <p:xfrm>
          <a:off x="301752" y="3604067"/>
          <a:ext cx="8503920" cy="3044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684223166"/>
              </p:ext>
            </p:extLst>
          </p:nvPr>
        </p:nvGraphicFramePr>
        <p:xfrm>
          <a:off x="301752" y="1295400"/>
          <a:ext cx="8503920" cy="30449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553095" y="1495546"/>
            <a:ext cx="6514236" cy="461665"/>
          </a:xfrm>
          <a:prstGeom prst="rect">
            <a:avLst/>
          </a:prstGeom>
          <a:noFill/>
        </p:spPr>
        <p:txBody>
          <a:bodyPr wrap="square" rtlCol="0">
            <a:spAutoFit/>
          </a:bodyPr>
          <a:lstStyle/>
          <a:p>
            <a:r>
              <a:rPr lang="en-US" sz="2400" dirty="0" smtClean="0"/>
              <a:t>Traditional model</a:t>
            </a:r>
            <a:endParaRPr lang="en-US" sz="2400" dirty="0"/>
          </a:p>
        </p:txBody>
      </p:sp>
      <p:sp>
        <p:nvSpPr>
          <p:cNvPr id="7" name="TextBox 6"/>
          <p:cNvSpPr txBox="1"/>
          <p:nvPr/>
        </p:nvSpPr>
        <p:spPr>
          <a:xfrm>
            <a:off x="553095" y="3840047"/>
            <a:ext cx="6514236" cy="461665"/>
          </a:xfrm>
          <a:prstGeom prst="rect">
            <a:avLst/>
          </a:prstGeom>
          <a:noFill/>
        </p:spPr>
        <p:txBody>
          <a:bodyPr wrap="square" rtlCol="0">
            <a:spAutoFit/>
          </a:bodyPr>
          <a:lstStyle/>
          <a:p>
            <a:r>
              <a:rPr lang="en-US" sz="2400" dirty="0" smtClean="0"/>
              <a:t>New model</a:t>
            </a:r>
            <a:endParaRPr lang="en-US" sz="2400" dirty="0"/>
          </a:p>
        </p:txBody>
      </p:sp>
    </p:spTree>
    <p:extLst>
      <p:ext uri="{BB962C8B-B14F-4D97-AF65-F5344CB8AC3E}">
        <p14:creationId xmlns:p14="http://schemas.microsoft.com/office/powerpoint/2010/main" val="2145363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066800"/>
          </a:xfrm>
        </p:spPr>
        <p:txBody>
          <a:bodyPr/>
          <a:lstStyle/>
          <a:p>
            <a:r>
              <a:rPr lang="en-US" dirty="0" smtClean="0"/>
              <a:t>Standards </a:t>
            </a:r>
            <a:r>
              <a:rPr lang="en-US" dirty="0"/>
              <a:t>for sustainable agriculture </a:t>
            </a:r>
            <a:r>
              <a:rPr lang="en-US" dirty="0" smtClean="0"/>
              <a:t>&amp; </a:t>
            </a:r>
            <a:r>
              <a:rPr lang="en-US" dirty="0"/>
              <a:t>responsible business </a:t>
            </a:r>
            <a:r>
              <a:rPr lang="en-US" dirty="0" smtClean="0"/>
              <a:t>practices</a:t>
            </a:r>
            <a:endParaRPr lang="en-US" dirty="0"/>
          </a:p>
        </p:txBody>
      </p:sp>
      <p:sp>
        <p:nvSpPr>
          <p:cNvPr id="3" name="Content Placeholder 2"/>
          <p:cNvSpPr>
            <a:spLocks noGrp="1"/>
          </p:cNvSpPr>
          <p:nvPr>
            <p:ph sz="quarter" idx="1"/>
          </p:nvPr>
        </p:nvSpPr>
        <p:spPr/>
        <p:txBody>
          <a:bodyPr/>
          <a:lstStyle/>
          <a:p>
            <a:r>
              <a:rPr lang="en-US" dirty="0" smtClean="0"/>
              <a:t>Develop national standards for good agriculture production, processing, manufacturing and distribution (by defining new or adapting or adopting from the international standards)</a:t>
            </a:r>
          </a:p>
          <a:p>
            <a:r>
              <a:rPr lang="en-US" dirty="0" smtClean="0"/>
              <a:t>Continue to build sustainable agriculture practices and responsible business practices – expand to similar settings </a:t>
            </a:r>
          </a:p>
          <a:p>
            <a:endParaRPr lang="en-US" dirty="0"/>
          </a:p>
        </p:txBody>
      </p:sp>
    </p:spTree>
    <p:extLst>
      <p:ext uri="{BB962C8B-B14F-4D97-AF65-F5344CB8AC3E}">
        <p14:creationId xmlns:p14="http://schemas.microsoft.com/office/powerpoint/2010/main" val="420218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937248" cy="1066800"/>
          </a:xfrm>
        </p:spPr>
        <p:txBody>
          <a:bodyPr/>
          <a:lstStyle/>
          <a:p>
            <a:pPr marL="0" indent="0"/>
            <a:r>
              <a:rPr lang="en-US" sz="3600" dirty="0"/>
              <a:t>Promote industrial competitiveness </a:t>
            </a:r>
            <a:r>
              <a:rPr lang="en-US" sz="3600" dirty="0" smtClean="0"/>
              <a:t>&amp; growth</a:t>
            </a:r>
            <a:endParaRPr lang="en-US" sz="3600" dirty="0"/>
          </a:p>
        </p:txBody>
      </p:sp>
      <p:sp>
        <p:nvSpPr>
          <p:cNvPr id="3" name="Content Placeholder 2"/>
          <p:cNvSpPr>
            <a:spLocks noGrp="1"/>
          </p:cNvSpPr>
          <p:nvPr>
            <p:ph sz="quarter" idx="1"/>
          </p:nvPr>
        </p:nvSpPr>
        <p:spPr/>
        <p:txBody>
          <a:bodyPr/>
          <a:lstStyle/>
          <a:p>
            <a:pPr>
              <a:buFont typeface="Arial" panose="020B0604020202020204" pitchFamily="34" charset="0"/>
              <a:buChar char="•"/>
            </a:pPr>
            <a:r>
              <a:rPr lang="en-US" dirty="0" smtClean="0"/>
              <a:t>Identify </a:t>
            </a:r>
            <a:r>
              <a:rPr lang="en-US" dirty="0"/>
              <a:t>most promising value </a:t>
            </a:r>
            <a:r>
              <a:rPr lang="en-US" dirty="0" smtClean="0"/>
              <a:t>chains coordinating </a:t>
            </a:r>
            <a:r>
              <a:rPr lang="en-US" dirty="0"/>
              <a:t>at all levels – policy, industry, NGOs, donors, </a:t>
            </a:r>
            <a:r>
              <a:rPr lang="en-US" dirty="0" smtClean="0"/>
              <a:t>community; and develop a Nepal brand</a:t>
            </a:r>
            <a:endParaRPr lang="en-US" dirty="0"/>
          </a:p>
          <a:p>
            <a:pPr>
              <a:buFont typeface="Arial" panose="020B0604020202020204" pitchFamily="34" charset="0"/>
              <a:buChar char="•"/>
            </a:pPr>
            <a:r>
              <a:rPr lang="en-US" dirty="0"/>
              <a:t>Use science-based management to increase productivity and match with market information to prioritize products</a:t>
            </a:r>
          </a:p>
          <a:p>
            <a:pPr>
              <a:buFont typeface="Arial" panose="020B0604020202020204" pitchFamily="34" charset="0"/>
              <a:buChar char="•"/>
            </a:pPr>
            <a:r>
              <a:rPr lang="en-US" dirty="0" smtClean="0"/>
              <a:t>Map </a:t>
            </a:r>
            <a:r>
              <a:rPr lang="en-US" dirty="0"/>
              <a:t>and support clusters of </a:t>
            </a:r>
            <a:r>
              <a:rPr lang="en-US" dirty="0" smtClean="0"/>
              <a:t>producers</a:t>
            </a:r>
          </a:p>
          <a:p>
            <a:pPr>
              <a:buFont typeface="Arial" panose="020B0604020202020204" pitchFamily="34" charset="0"/>
              <a:buChar char="•"/>
            </a:pPr>
            <a:r>
              <a:rPr lang="en-US" dirty="0"/>
              <a:t>Support to organize farmers into groups, cooperatives, associations and federations at various levels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16534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What does Ecosystem-based Commercial Agriculture, or CSA in short, mean?</a:t>
            </a:r>
          </a:p>
          <a:p>
            <a:r>
              <a:rPr lang="en-US" dirty="0" smtClean="0"/>
              <a:t>Where are we now? </a:t>
            </a:r>
          </a:p>
          <a:p>
            <a:r>
              <a:rPr lang="en-US" dirty="0" smtClean="0"/>
              <a:t>What are the prospects? </a:t>
            </a:r>
          </a:p>
          <a:p>
            <a:r>
              <a:rPr lang="en-US" dirty="0" smtClean="0"/>
              <a:t>Ways forward - how to turn comparative advantages into competitiveness and economic growth?</a:t>
            </a:r>
            <a:endParaRPr lang="en-US" dirty="0"/>
          </a:p>
        </p:txBody>
      </p:sp>
    </p:spTree>
    <p:extLst>
      <p:ext uri="{BB962C8B-B14F-4D97-AF65-F5344CB8AC3E}">
        <p14:creationId xmlns:p14="http://schemas.microsoft.com/office/powerpoint/2010/main" val="1170804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6937248" cy="1066800"/>
          </a:xfrm>
        </p:spPr>
        <p:txBody>
          <a:bodyPr/>
          <a:lstStyle/>
          <a:p>
            <a:pPr marL="0" indent="0"/>
            <a:r>
              <a:rPr lang="en-US" sz="3600" dirty="0"/>
              <a:t>Promote industrial competitiveness </a:t>
            </a:r>
            <a:r>
              <a:rPr lang="en-US" sz="3600" dirty="0" smtClean="0"/>
              <a:t>&amp; growth</a:t>
            </a:r>
            <a:endParaRPr lang="en-US" sz="3600" dirty="0"/>
          </a:p>
        </p:txBody>
      </p:sp>
      <p:sp>
        <p:nvSpPr>
          <p:cNvPr id="3" name="Content Placeholder 2"/>
          <p:cNvSpPr>
            <a:spLocks noGrp="1"/>
          </p:cNvSpPr>
          <p:nvPr>
            <p:ph sz="quarter" idx="1"/>
          </p:nvPr>
        </p:nvSpPr>
        <p:spPr/>
        <p:txBody>
          <a:bodyPr/>
          <a:lstStyle/>
          <a:p>
            <a:pPr lvl="0"/>
            <a:r>
              <a:rPr lang="en-US" dirty="0"/>
              <a:t>Promote vertical linkages/cooperation to improve value-chain governance and trust</a:t>
            </a:r>
          </a:p>
          <a:p>
            <a:r>
              <a:rPr lang="en-US" dirty="0" smtClean="0"/>
              <a:t>Remove </a:t>
            </a:r>
            <a:r>
              <a:rPr lang="en-US" dirty="0"/>
              <a:t>market entry </a:t>
            </a:r>
            <a:r>
              <a:rPr lang="en-US" dirty="0" smtClean="0"/>
              <a:t>barriers both at domestic and international</a:t>
            </a:r>
            <a:endParaRPr lang="en-US" dirty="0"/>
          </a:p>
          <a:p>
            <a:r>
              <a:rPr lang="en-US" dirty="0" smtClean="0"/>
              <a:t>Maintain </a:t>
            </a:r>
            <a:r>
              <a:rPr lang="en-US" dirty="0"/>
              <a:t>data base and monitoring system to track supply and </a:t>
            </a:r>
            <a:r>
              <a:rPr lang="en-US" dirty="0" smtClean="0"/>
              <a:t>demand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112496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066800"/>
          </a:xfrm>
        </p:spPr>
        <p:txBody>
          <a:bodyPr/>
          <a:lstStyle/>
          <a:p>
            <a:r>
              <a:rPr lang="en-US" dirty="0"/>
              <a:t>Create enabling environment for agriculture</a:t>
            </a:r>
          </a:p>
        </p:txBody>
      </p:sp>
      <p:sp>
        <p:nvSpPr>
          <p:cNvPr id="3" name="Content Placeholder 2"/>
          <p:cNvSpPr>
            <a:spLocks noGrp="1"/>
          </p:cNvSpPr>
          <p:nvPr>
            <p:ph sz="quarter" idx="1"/>
          </p:nvPr>
        </p:nvSpPr>
        <p:spPr/>
        <p:txBody>
          <a:bodyPr/>
          <a:lstStyle/>
          <a:p>
            <a:r>
              <a:rPr lang="en-US" dirty="0"/>
              <a:t>Form policy informed by science and with participation </a:t>
            </a:r>
            <a:r>
              <a:rPr lang="en-US" dirty="0" smtClean="0"/>
              <a:t>of </a:t>
            </a:r>
            <a:r>
              <a:rPr lang="en-US" dirty="0"/>
              <a:t>farmers and industry</a:t>
            </a:r>
          </a:p>
          <a:p>
            <a:r>
              <a:rPr lang="en-US" dirty="0" smtClean="0"/>
              <a:t>Develop land use plan clarifying tenure and </a:t>
            </a:r>
            <a:r>
              <a:rPr lang="en-US" dirty="0"/>
              <a:t>access and </a:t>
            </a:r>
            <a:r>
              <a:rPr lang="en-US" dirty="0" smtClean="0"/>
              <a:t>addressing conflicts</a:t>
            </a:r>
          </a:p>
          <a:p>
            <a:r>
              <a:rPr lang="en-US" dirty="0"/>
              <a:t>Boost the morale of farmers - mass awareness on importance and value of agriculture </a:t>
            </a:r>
            <a:r>
              <a:rPr lang="en-US" dirty="0" smtClean="0"/>
              <a:t>business; recognize farmers as important citizen (certificate, priority on service, define it as a critical sector); mechanism to address risk of crop failure</a:t>
            </a:r>
            <a:endParaRPr lang="en-US" dirty="0"/>
          </a:p>
          <a:p>
            <a:endParaRPr lang="en-US" dirty="0"/>
          </a:p>
          <a:p>
            <a:endParaRPr lang="en-US" dirty="0"/>
          </a:p>
        </p:txBody>
      </p:sp>
    </p:spTree>
    <p:extLst>
      <p:ext uri="{BB962C8B-B14F-4D97-AF65-F5344CB8AC3E}">
        <p14:creationId xmlns:p14="http://schemas.microsoft.com/office/powerpoint/2010/main" val="888994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066800"/>
          </a:xfrm>
        </p:spPr>
        <p:txBody>
          <a:bodyPr/>
          <a:lstStyle/>
          <a:p>
            <a:r>
              <a:rPr lang="en-US" dirty="0"/>
              <a:t>Create enabling environment for agriculture</a:t>
            </a:r>
          </a:p>
        </p:txBody>
      </p:sp>
      <p:sp>
        <p:nvSpPr>
          <p:cNvPr id="3" name="Content Placeholder 2"/>
          <p:cNvSpPr>
            <a:spLocks noGrp="1"/>
          </p:cNvSpPr>
          <p:nvPr>
            <p:ph sz="quarter" idx="1"/>
          </p:nvPr>
        </p:nvSpPr>
        <p:spPr/>
        <p:txBody>
          <a:bodyPr/>
          <a:lstStyle/>
          <a:p>
            <a:r>
              <a:rPr lang="en-US" dirty="0"/>
              <a:t>Provide basic infrastructure – irrigation, storage, transportation, markets, electricity, ICT</a:t>
            </a:r>
          </a:p>
          <a:p>
            <a:r>
              <a:rPr lang="en-US" dirty="0" smtClean="0"/>
              <a:t>Support for farm mechanization and processing</a:t>
            </a:r>
          </a:p>
          <a:p>
            <a:r>
              <a:rPr lang="en-US" dirty="0" smtClean="0"/>
              <a:t>Provision of inputs, esp. seeds and organic fertilizer</a:t>
            </a:r>
          </a:p>
          <a:p>
            <a:r>
              <a:rPr lang="en-US" dirty="0" smtClean="0"/>
              <a:t>Provide easy and affordable access to loan</a:t>
            </a:r>
          </a:p>
        </p:txBody>
      </p:sp>
    </p:spTree>
    <p:extLst>
      <p:ext uri="{BB962C8B-B14F-4D97-AF65-F5344CB8AC3E}">
        <p14:creationId xmlns:p14="http://schemas.microsoft.com/office/powerpoint/2010/main" val="208748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066800"/>
          </a:xfrm>
        </p:spPr>
        <p:txBody>
          <a:bodyPr/>
          <a:lstStyle/>
          <a:p>
            <a:r>
              <a:rPr lang="en-US" dirty="0"/>
              <a:t>Create enabling environment for agriculture</a:t>
            </a:r>
          </a:p>
        </p:txBody>
      </p:sp>
      <p:sp>
        <p:nvSpPr>
          <p:cNvPr id="3" name="Content Placeholder 2"/>
          <p:cNvSpPr>
            <a:spLocks noGrp="1"/>
          </p:cNvSpPr>
          <p:nvPr>
            <p:ph sz="quarter" idx="1"/>
          </p:nvPr>
        </p:nvSpPr>
        <p:spPr/>
        <p:txBody>
          <a:bodyPr/>
          <a:lstStyle/>
          <a:p>
            <a:r>
              <a:rPr lang="en-US" dirty="0" smtClean="0"/>
              <a:t>Invest on practical research, education</a:t>
            </a:r>
            <a:r>
              <a:rPr lang="en-US" dirty="0"/>
              <a:t> </a:t>
            </a:r>
            <a:r>
              <a:rPr lang="en-US" dirty="0" smtClean="0"/>
              <a:t>and extension services – planned phases of developing effective technology, testing efficiency and scaling up</a:t>
            </a:r>
          </a:p>
          <a:p>
            <a:r>
              <a:rPr lang="en-US" dirty="0"/>
              <a:t>Synergize with tourism, forest, culture, education and </a:t>
            </a:r>
            <a:r>
              <a:rPr lang="en-US" dirty="0" smtClean="0"/>
              <a:t>health</a:t>
            </a:r>
            <a:endParaRPr lang="en-US" dirty="0"/>
          </a:p>
        </p:txBody>
      </p:sp>
    </p:spTree>
    <p:extLst>
      <p:ext uri="{BB962C8B-B14F-4D97-AF65-F5344CB8AC3E}">
        <p14:creationId xmlns:p14="http://schemas.microsoft.com/office/powerpoint/2010/main" val="1626737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p:txBody>
          <a:bodyPr/>
          <a:lstStyle/>
          <a:p>
            <a:r>
              <a:rPr lang="en-CA" sz="3200" dirty="0" smtClean="0"/>
              <a:t>Visit </a:t>
            </a:r>
            <a:r>
              <a:rPr lang="en-CA" sz="3200" dirty="0" smtClean="0">
                <a:hlinkClick r:id="rId3"/>
              </a:rPr>
              <a:t>www.ansab.org</a:t>
            </a:r>
            <a:r>
              <a:rPr lang="en-CA" sz="3200" dirty="0" smtClean="0"/>
              <a:t> to</a:t>
            </a:r>
          </a:p>
          <a:p>
            <a:pPr lvl="1">
              <a:buClr>
                <a:schemeClr val="accent1"/>
              </a:buClr>
            </a:pPr>
            <a:r>
              <a:rPr lang="en-CA" sz="2800" dirty="0" smtClean="0">
                <a:solidFill>
                  <a:schemeClr val="tx2"/>
                </a:solidFill>
              </a:rPr>
              <a:t>Read our detailed capability statement</a:t>
            </a:r>
          </a:p>
          <a:p>
            <a:pPr lvl="1">
              <a:buClr>
                <a:schemeClr val="accent1"/>
              </a:buClr>
            </a:pPr>
            <a:r>
              <a:rPr lang="en-CA" sz="2800" dirty="0" smtClean="0">
                <a:solidFill>
                  <a:schemeClr val="tx2"/>
                </a:solidFill>
              </a:rPr>
              <a:t>Watch short documentaries about our work</a:t>
            </a:r>
          </a:p>
          <a:p>
            <a:pPr lvl="1">
              <a:buClr>
                <a:schemeClr val="accent1"/>
              </a:buClr>
            </a:pPr>
            <a:r>
              <a:rPr lang="en-CA" sz="2800" dirty="0" smtClean="0">
                <a:solidFill>
                  <a:schemeClr val="tx2"/>
                </a:solidFill>
              </a:rPr>
              <a:t>Consult more than 60 publications</a:t>
            </a:r>
          </a:p>
          <a:p>
            <a:pPr lvl="1">
              <a:buClr>
                <a:schemeClr val="accent1"/>
              </a:buClr>
            </a:pPr>
            <a:r>
              <a:rPr lang="en-CA" sz="2800" dirty="0" smtClean="0">
                <a:solidFill>
                  <a:schemeClr val="tx2"/>
                </a:solidFill>
              </a:rPr>
              <a:t>Subscribe to our newsletter, price list &amp; more</a:t>
            </a:r>
            <a:endParaRPr lang="fr-CA" sz="2800" dirty="0">
              <a:solidFill>
                <a:schemeClr val="tx2"/>
              </a:solidFill>
            </a:endParaRPr>
          </a:p>
        </p:txBody>
      </p:sp>
      <p:sp>
        <p:nvSpPr>
          <p:cNvPr id="3" name="Titre 2"/>
          <p:cNvSpPr>
            <a:spLocks noGrp="1"/>
          </p:cNvSpPr>
          <p:nvPr>
            <p:ph type="title"/>
          </p:nvPr>
        </p:nvSpPr>
        <p:spPr/>
        <p:txBody>
          <a:bodyPr/>
          <a:lstStyle/>
          <a:p>
            <a:r>
              <a:rPr lang="en-CA" dirty="0" smtClean="0"/>
              <a:t>Thank You!</a:t>
            </a:r>
            <a:endParaRPr lang="fr-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5339"/>
            <a:ext cx="8534400" cy="1066800"/>
          </a:xfrm>
        </p:spPr>
        <p:txBody>
          <a:bodyPr/>
          <a:lstStyle/>
          <a:p>
            <a:pPr algn="l" eaLnBrk="1" hangingPunct="1"/>
            <a:r>
              <a:rPr lang="en-US" sz="3400" dirty="0" smtClean="0"/>
              <a:t>ANSAB</a:t>
            </a:r>
            <a:r>
              <a:rPr lang="en-US" sz="3200" dirty="0" smtClean="0"/>
              <a:t> </a:t>
            </a:r>
          </a:p>
        </p:txBody>
      </p:sp>
      <p:sp>
        <p:nvSpPr>
          <p:cNvPr id="3" name="Content Placeholder 2"/>
          <p:cNvSpPr>
            <a:spLocks noGrp="1"/>
          </p:cNvSpPr>
          <p:nvPr>
            <p:ph sz="quarter" idx="1"/>
          </p:nvPr>
        </p:nvSpPr>
        <p:spPr>
          <a:xfrm>
            <a:off x="304800" y="1295400"/>
            <a:ext cx="8689975" cy="4572000"/>
          </a:xfrm>
        </p:spPr>
        <p:txBody>
          <a:bodyPr>
            <a:normAutofit/>
          </a:bodyPr>
          <a:lstStyle/>
          <a:p>
            <a:pPr marL="274320" lvl="1" indent="-274320">
              <a:spcBef>
                <a:spcPts val="600"/>
              </a:spcBef>
              <a:spcAft>
                <a:spcPts val="600"/>
              </a:spcAft>
              <a:buClr>
                <a:srgbClr val="4F81BD"/>
              </a:buClr>
              <a:buSzPct val="85000"/>
              <a:buFont typeface="Wingdings 2"/>
              <a:buChar char=""/>
              <a:defRPr/>
            </a:pPr>
            <a:r>
              <a:rPr lang="en-US" sz="2400" dirty="0" smtClean="0">
                <a:solidFill>
                  <a:prstClr val="black"/>
                </a:solidFill>
                <a:cs typeface="Arial" pitchFamily="34" charset="0"/>
              </a:rPr>
              <a:t>Civil Society Organization, governed by an International Board, established in 1992</a:t>
            </a:r>
          </a:p>
          <a:p>
            <a:pPr marL="274320" lvl="1" indent="-274320">
              <a:spcBef>
                <a:spcPts val="600"/>
              </a:spcBef>
              <a:spcAft>
                <a:spcPts val="600"/>
              </a:spcAft>
              <a:buClr>
                <a:srgbClr val="4F81BD"/>
              </a:buClr>
              <a:buSzPct val="85000"/>
              <a:buFont typeface="Wingdings 2"/>
              <a:buChar char=""/>
              <a:defRPr/>
            </a:pPr>
            <a:r>
              <a:rPr lang="en-US" sz="2400" dirty="0" smtClean="0">
                <a:solidFill>
                  <a:srgbClr val="2B4DD5"/>
                </a:solidFill>
                <a:cs typeface="Arial" pitchFamily="34" charset="0"/>
              </a:rPr>
              <a:t>Works in South Asia &amp; headquartered in Kathmandu, Nepal</a:t>
            </a:r>
          </a:p>
          <a:p>
            <a:pPr marL="274320" lvl="1" indent="-274320">
              <a:spcBef>
                <a:spcPts val="600"/>
              </a:spcBef>
              <a:spcAft>
                <a:spcPts val="600"/>
              </a:spcAft>
              <a:buClr>
                <a:srgbClr val="4F81BD"/>
              </a:buClr>
              <a:buSzPct val="85000"/>
              <a:buFont typeface="Wingdings 2"/>
              <a:buChar char=""/>
              <a:defRPr/>
            </a:pPr>
            <a:r>
              <a:rPr lang="en-US" sz="2400" dirty="0" smtClean="0">
                <a:solidFill>
                  <a:prstClr val="black"/>
                </a:solidFill>
                <a:cs typeface="Arial" pitchFamily="34" charset="0"/>
              </a:rPr>
              <a:t>Vision: Rich biodiversity &amp; prosperous communities</a:t>
            </a:r>
          </a:p>
          <a:p>
            <a:pPr marL="274320" lvl="1" indent="-274320">
              <a:spcBef>
                <a:spcPts val="600"/>
              </a:spcBef>
              <a:spcAft>
                <a:spcPts val="600"/>
              </a:spcAft>
              <a:buClr>
                <a:srgbClr val="4F81BD"/>
              </a:buClr>
              <a:buSzPct val="85000"/>
              <a:buFont typeface="Wingdings 2"/>
              <a:buChar char=""/>
              <a:defRPr/>
            </a:pPr>
            <a:r>
              <a:rPr lang="en-US" sz="2400" dirty="0" smtClean="0">
                <a:solidFill>
                  <a:srgbClr val="2B4DD5"/>
                </a:solidFill>
                <a:cs typeface="Arial" pitchFamily="34" charset="0"/>
              </a:rPr>
              <a:t>Mission: Generate &amp; implement community-based, enterprise-oriented solutions</a:t>
            </a:r>
          </a:p>
          <a:p>
            <a:pPr marL="548640" lvl="1" indent="-274320" eaLnBrk="1" fontAlgn="auto" hangingPunct="1">
              <a:buFont typeface="Wingdings"/>
              <a:buNone/>
              <a:defRPr/>
            </a:pPr>
            <a:endParaRPr lang="en-US" dirty="0" smtClean="0"/>
          </a:p>
        </p:txBody>
      </p:sp>
      <p:pic>
        <p:nvPicPr>
          <p:cNvPr id="1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2048" y="182880"/>
            <a:ext cx="1752180" cy="972441"/>
          </a:xfrm>
          <a:prstGeom prst="rect">
            <a:avLst/>
          </a:prstGeom>
          <a:noFill/>
          <a:ln w="9525">
            <a:noFill/>
            <a:miter lim="800000"/>
            <a:headEnd/>
            <a:tailEnd/>
          </a:ln>
        </p:spPr>
      </p:pic>
      <p:grpSp>
        <p:nvGrpSpPr>
          <p:cNvPr id="7" name="Group 6"/>
          <p:cNvGrpSpPr/>
          <p:nvPr/>
        </p:nvGrpSpPr>
        <p:grpSpPr>
          <a:xfrm>
            <a:off x="4724400" y="3810000"/>
            <a:ext cx="4146550" cy="2804443"/>
            <a:chOff x="-349250" y="457199"/>
            <a:chExt cx="3844290" cy="2560693"/>
          </a:xfrm>
        </p:grpSpPr>
        <p:pic>
          <p:nvPicPr>
            <p:cNvPr id="8" name="Picture 7" descr="IMG_2774.JPG"/>
            <p:cNvPicPr>
              <a:picLocks noChangeAspect="1"/>
            </p:cNvPicPr>
            <p:nvPr/>
          </p:nvPicPr>
          <p:blipFill>
            <a:blip r:embed="rId4" cstate="print"/>
            <a:stretch>
              <a:fillRect/>
            </a:stretch>
          </p:blipFill>
          <p:spPr>
            <a:xfrm>
              <a:off x="-349250" y="457199"/>
              <a:ext cx="3841750" cy="2560693"/>
            </a:xfrm>
            <a:prstGeom prst="rect">
              <a:avLst/>
            </a:prstGeom>
          </p:spPr>
        </p:pic>
        <p:sp>
          <p:nvSpPr>
            <p:cNvPr id="9" name="Text Box 5"/>
            <p:cNvSpPr txBox="1">
              <a:spLocks noChangeArrowheads="1"/>
            </p:cNvSpPr>
            <p:nvPr/>
          </p:nvSpPr>
          <p:spPr bwMode="auto">
            <a:xfrm>
              <a:off x="279400" y="2744167"/>
              <a:ext cx="3215640" cy="228600"/>
            </a:xfrm>
            <a:prstGeom prst="rect">
              <a:avLst/>
            </a:prstGeom>
            <a:solidFill>
              <a:srgbClr val="FFFFFF"/>
            </a:solidFill>
            <a:ln w="0">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GB" sz="800" b="1">
                  <a:effectLst/>
                  <a:latin typeface="Calibri"/>
                  <a:ea typeface="ＭＳ 明朝"/>
                  <a:cs typeface="Times New Roman"/>
                </a:rPr>
                <a:t>Photo: Farmers at Ashapuri Experimentation and Demonstration Centre centre </a:t>
              </a:r>
              <a:endParaRPr lang="en-US" sz="1100">
                <a:effectLst/>
                <a:latin typeface="Calibri"/>
                <a:ea typeface="ＭＳ 明朝"/>
                <a:cs typeface="Times New Roman"/>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7013448" cy="1066800"/>
          </a:xfrm>
        </p:spPr>
        <p:txBody>
          <a:bodyPr/>
          <a:lstStyle/>
          <a:p>
            <a:r>
              <a:rPr lang="en-US" sz="3200" dirty="0" smtClean="0"/>
              <a:t>Ecosystem-based Commercial Agriculture </a:t>
            </a:r>
            <a:endParaRPr lang="en-US" dirty="0"/>
          </a:p>
        </p:txBody>
      </p:sp>
      <p:sp>
        <p:nvSpPr>
          <p:cNvPr id="3" name="Content Placeholder 2"/>
          <p:cNvSpPr>
            <a:spLocks noGrp="1"/>
          </p:cNvSpPr>
          <p:nvPr>
            <p:ph sz="quarter" idx="1"/>
          </p:nvPr>
        </p:nvSpPr>
        <p:spPr>
          <a:xfrm>
            <a:off x="152400" y="1371600"/>
            <a:ext cx="8839200" cy="4572000"/>
          </a:xfrm>
        </p:spPr>
        <p:txBody>
          <a:bodyPr/>
          <a:lstStyle/>
          <a:p>
            <a:pPr marL="273050" lvl="1">
              <a:spcBef>
                <a:spcPts val="600"/>
              </a:spcBef>
              <a:spcAft>
                <a:spcPts val="600"/>
              </a:spcAft>
              <a:buClr>
                <a:schemeClr val="accent1"/>
              </a:buClr>
              <a:buSzPct val="85000"/>
              <a:buFont typeface="Wingdings 2" pitchFamily="18" charset="2"/>
              <a:buChar char=""/>
            </a:pPr>
            <a:r>
              <a:rPr lang="en-US" sz="2600" dirty="0">
                <a:solidFill>
                  <a:schemeClr val="tx1"/>
                </a:solidFill>
              </a:rPr>
              <a:t>What: Production and marketing of products and services in an ecologically sustainable, economically competitive, and socially justifiable manner </a:t>
            </a:r>
            <a:r>
              <a:rPr lang="en-US" sz="2400" dirty="0">
                <a:solidFill>
                  <a:schemeClr val="tx1"/>
                </a:solidFill>
              </a:rPr>
              <a:t>(intensified, integrated and climate smart land use)</a:t>
            </a:r>
          </a:p>
          <a:p>
            <a:pPr lvl="1"/>
            <a:r>
              <a:rPr lang="en-US" b="1" dirty="0" smtClean="0"/>
              <a:t>Increases </a:t>
            </a:r>
            <a:r>
              <a:rPr lang="en-US" b="1" dirty="0"/>
              <a:t>the production and productivity in a sustainable </a:t>
            </a:r>
            <a:r>
              <a:rPr lang="en-US" b="1" dirty="0" smtClean="0"/>
              <a:t>way </a:t>
            </a:r>
            <a:r>
              <a:rPr lang="en-US" dirty="0" smtClean="0"/>
              <a:t>– by conserving natural resources including biodiversity, </a:t>
            </a:r>
            <a:r>
              <a:rPr lang="en-US" dirty="0"/>
              <a:t>maintaining </a:t>
            </a:r>
            <a:r>
              <a:rPr lang="en-US" dirty="0" smtClean="0"/>
              <a:t/>
            </a:r>
            <a:br>
              <a:rPr lang="en-US" dirty="0" smtClean="0"/>
            </a:br>
            <a:r>
              <a:rPr lang="en-US" dirty="0" smtClean="0"/>
              <a:t>soil health and </a:t>
            </a:r>
            <a:r>
              <a:rPr lang="en-US" dirty="0"/>
              <a:t>f</a:t>
            </a:r>
            <a:r>
              <a:rPr lang="en-US" dirty="0" smtClean="0"/>
              <a:t>ertility</a:t>
            </a:r>
            <a:r>
              <a:rPr lang="en-US" dirty="0"/>
              <a:t>, </a:t>
            </a:r>
            <a:r>
              <a:rPr lang="en-US" dirty="0" smtClean="0"/>
              <a:t>reducing/</a:t>
            </a:r>
            <a:br>
              <a:rPr lang="en-US" dirty="0" smtClean="0"/>
            </a:br>
            <a:r>
              <a:rPr lang="en-US" dirty="0" smtClean="0"/>
              <a:t>removing emission </a:t>
            </a:r>
            <a:r>
              <a:rPr lang="en-US" dirty="0"/>
              <a:t>of </a:t>
            </a:r>
            <a:r>
              <a:rPr lang="en-US" dirty="0" smtClean="0"/>
              <a:t>GHGs, </a:t>
            </a:r>
            <a:br>
              <a:rPr lang="en-US" dirty="0" smtClean="0"/>
            </a:br>
            <a:r>
              <a:rPr lang="en-US" dirty="0" smtClean="0"/>
              <a:t>and improving </a:t>
            </a:r>
            <a:r>
              <a:rPr lang="en-US" dirty="0"/>
              <a:t>resilience of </a:t>
            </a:r>
            <a:r>
              <a:rPr lang="en-US" dirty="0" smtClean="0"/>
              <a:t/>
            </a:r>
            <a:br>
              <a:rPr lang="en-US" dirty="0" smtClean="0"/>
            </a:br>
            <a:r>
              <a:rPr lang="en-US" dirty="0" smtClean="0"/>
              <a:t>agro</a:t>
            </a:r>
            <a:r>
              <a:rPr lang="en-US" dirty="0"/>
              <a:t>-ecosystems </a:t>
            </a:r>
            <a:r>
              <a:rPr lang="en-US" dirty="0" smtClean="0"/>
              <a:t>to adversities, </a:t>
            </a:r>
            <a:br>
              <a:rPr lang="en-US" dirty="0" smtClean="0"/>
            </a:br>
            <a:r>
              <a:rPr lang="en-US" dirty="0" smtClean="0"/>
              <a:t>esp. climate </a:t>
            </a:r>
            <a:r>
              <a:rPr lang="en-US" dirty="0"/>
              <a:t>change; </a:t>
            </a:r>
            <a:endParaRPr lang="en-US" dirty="0" smtClean="0"/>
          </a:p>
          <a:p>
            <a:pPr lvl="1"/>
            <a:endParaRPr lang="en-US" dirty="0" smtClean="0"/>
          </a:p>
        </p:txBody>
      </p:sp>
      <p:pic>
        <p:nvPicPr>
          <p:cNvPr id="4" name="Picture 3" descr="DSC062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463" y="3836297"/>
            <a:ext cx="4130537" cy="3097903"/>
          </a:xfrm>
          <a:prstGeom prst="rect">
            <a:avLst/>
          </a:prstGeom>
        </p:spPr>
      </p:pic>
    </p:spTree>
    <p:extLst>
      <p:ext uri="{BB962C8B-B14F-4D97-AF65-F5344CB8AC3E}">
        <p14:creationId xmlns:p14="http://schemas.microsoft.com/office/powerpoint/2010/main" val="3991093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7013448" cy="1066800"/>
          </a:xfrm>
        </p:spPr>
        <p:txBody>
          <a:bodyPr/>
          <a:lstStyle/>
          <a:p>
            <a:r>
              <a:rPr lang="en-US" sz="3200" dirty="0" smtClean="0"/>
              <a:t>Ecosystem-based Commercial Agriculture </a:t>
            </a:r>
            <a:endParaRPr lang="en-US" dirty="0"/>
          </a:p>
        </p:txBody>
      </p:sp>
      <p:sp>
        <p:nvSpPr>
          <p:cNvPr id="3" name="Content Placeholder 2"/>
          <p:cNvSpPr>
            <a:spLocks noGrp="1"/>
          </p:cNvSpPr>
          <p:nvPr>
            <p:ph sz="quarter" idx="1"/>
          </p:nvPr>
        </p:nvSpPr>
        <p:spPr>
          <a:xfrm>
            <a:off x="152400" y="1371600"/>
            <a:ext cx="8839200" cy="4572000"/>
          </a:xfrm>
        </p:spPr>
        <p:txBody>
          <a:bodyPr/>
          <a:lstStyle/>
          <a:p>
            <a:pPr lvl="1"/>
            <a:r>
              <a:rPr lang="en-US" b="1" dirty="0" smtClean="0"/>
              <a:t>Generates wealth through increased economic productivity</a:t>
            </a:r>
            <a:r>
              <a:rPr lang="en-US" dirty="0" smtClean="0"/>
              <a:t> – by balancing  </a:t>
            </a:r>
            <a:r>
              <a:rPr lang="en-US" dirty="0"/>
              <a:t>production with targeted end market(s) </a:t>
            </a:r>
            <a:r>
              <a:rPr lang="en-US" dirty="0" smtClean="0"/>
              <a:t>requirements (using remunerative </a:t>
            </a:r>
            <a:r>
              <a:rPr lang="en-US" dirty="0"/>
              <a:t>farming components and crop varieties, improved seeds, </a:t>
            </a:r>
            <a:r>
              <a:rPr lang="en-US" dirty="0" smtClean="0"/>
              <a:t>soil nutrient management, farm mechanization and irrigation technologies), </a:t>
            </a:r>
            <a:r>
              <a:rPr lang="en-US" dirty="0"/>
              <a:t>value </a:t>
            </a:r>
            <a:r>
              <a:rPr lang="en-US" dirty="0" smtClean="0"/>
              <a:t>addition, </a:t>
            </a:r>
            <a:r>
              <a:rPr lang="en-US" dirty="0"/>
              <a:t>and proper marketing</a:t>
            </a:r>
            <a:r>
              <a:rPr lang="en-US" dirty="0" smtClean="0"/>
              <a:t>;</a:t>
            </a:r>
            <a:endParaRPr lang="en-US" dirty="0"/>
          </a:p>
          <a:p>
            <a:pPr lvl="1"/>
            <a:r>
              <a:rPr lang="en-US" b="1" dirty="0" smtClean="0"/>
              <a:t>Involves </a:t>
            </a:r>
            <a:r>
              <a:rPr lang="en-US" b="1" dirty="0"/>
              <a:t>local </a:t>
            </a:r>
            <a:r>
              <a:rPr lang="en-US" b="1" dirty="0" smtClean="0"/>
              <a:t>communities</a:t>
            </a:r>
            <a:r>
              <a:rPr lang="en-US" b="1" dirty="0"/>
              <a:t>, improves resilience of people </a:t>
            </a:r>
            <a:r>
              <a:rPr lang="en-US" dirty="0"/>
              <a:t>to climate </a:t>
            </a:r>
            <a:r>
              <a:rPr lang="en-US" dirty="0" smtClean="0"/>
              <a:t>change, and </a:t>
            </a:r>
            <a:r>
              <a:rPr lang="en-US" b="1" dirty="0" smtClean="0"/>
              <a:t>generates </a:t>
            </a:r>
            <a:r>
              <a:rPr lang="en-US" b="1" dirty="0"/>
              <a:t>integrated social impacts</a:t>
            </a:r>
            <a:r>
              <a:rPr lang="en-US" dirty="0"/>
              <a:t> </a:t>
            </a:r>
            <a:r>
              <a:rPr lang="en-US" dirty="0" smtClean="0"/>
              <a:t>(on </a:t>
            </a:r>
            <a:r>
              <a:rPr lang="en-US" dirty="0"/>
              <a:t>gender, social inclusion, food security, energy security, employment esp. for youths generating better remuneration and providing social </a:t>
            </a:r>
            <a:r>
              <a:rPr lang="en-US" dirty="0" smtClean="0"/>
              <a:t>prestige);</a:t>
            </a:r>
          </a:p>
        </p:txBody>
      </p:sp>
    </p:spTree>
    <p:extLst>
      <p:ext uri="{BB962C8B-B14F-4D97-AF65-F5344CB8AC3E}">
        <p14:creationId xmlns:p14="http://schemas.microsoft.com/office/powerpoint/2010/main" val="2040688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7013448" cy="1066800"/>
          </a:xfrm>
        </p:spPr>
        <p:txBody>
          <a:bodyPr/>
          <a:lstStyle/>
          <a:p>
            <a:pPr lvl="1"/>
            <a:r>
              <a:rPr lang="en-US" sz="3400" kern="1200" dirty="0" smtClean="0">
                <a:solidFill>
                  <a:srgbClr val="00B050"/>
                </a:solidFill>
                <a:latin typeface="+mj-lt"/>
                <a:ea typeface="+mj-ea"/>
                <a:cs typeface="+mj-cs"/>
              </a:rPr>
              <a:t>Terms Closely </a:t>
            </a:r>
            <a:r>
              <a:rPr lang="en-US" sz="3400" kern="1200" dirty="0">
                <a:solidFill>
                  <a:srgbClr val="00B050"/>
                </a:solidFill>
                <a:latin typeface="+mj-lt"/>
                <a:ea typeface="+mj-ea"/>
                <a:cs typeface="+mj-cs"/>
              </a:rPr>
              <a:t>R</a:t>
            </a:r>
            <a:r>
              <a:rPr lang="en-US" sz="3400" kern="1200" dirty="0" smtClean="0">
                <a:solidFill>
                  <a:srgbClr val="00B050"/>
                </a:solidFill>
                <a:latin typeface="+mj-lt"/>
                <a:ea typeface="+mj-ea"/>
                <a:cs typeface="+mj-cs"/>
              </a:rPr>
              <a:t>elated to ECA </a:t>
            </a:r>
            <a:endParaRPr lang="en-US" sz="3400" kern="1200" dirty="0">
              <a:solidFill>
                <a:srgbClr val="00B050"/>
              </a:solidFill>
              <a:latin typeface="+mj-lt"/>
              <a:ea typeface="+mj-ea"/>
              <a:cs typeface="+mj-cs"/>
            </a:endParaRPr>
          </a:p>
        </p:txBody>
      </p:sp>
      <p:sp>
        <p:nvSpPr>
          <p:cNvPr id="3" name="Content Placeholder 2"/>
          <p:cNvSpPr>
            <a:spLocks noGrp="1"/>
          </p:cNvSpPr>
          <p:nvPr>
            <p:ph sz="quarter" idx="1"/>
          </p:nvPr>
        </p:nvSpPr>
        <p:spPr>
          <a:xfrm>
            <a:off x="152400" y="1371600"/>
            <a:ext cx="8839200" cy="4572000"/>
          </a:xfrm>
        </p:spPr>
        <p:txBody>
          <a:bodyPr/>
          <a:lstStyle/>
          <a:p>
            <a:pPr marL="273050" lvl="1">
              <a:spcBef>
                <a:spcPts val="600"/>
              </a:spcBef>
              <a:spcAft>
                <a:spcPts val="600"/>
              </a:spcAft>
              <a:buClr>
                <a:schemeClr val="accent1"/>
              </a:buClr>
              <a:buSzPct val="85000"/>
              <a:buFont typeface="Wingdings 2" pitchFamily="18" charset="2"/>
              <a:buChar char=""/>
            </a:pPr>
            <a:r>
              <a:rPr lang="en-US" sz="2800" dirty="0" smtClean="0">
                <a:solidFill>
                  <a:schemeClr val="tx1"/>
                </a:solidFill>
              </a:rPr>
              <a:t>Sustainable agriculture</a:t>
            </a:r>
          </a:p>
          <a:p>
            <a:pPr marL="273050" lvl="1">
              <a:spcBef>
                <a:spcPts val="600"/>
              </a:spcBef>
              <a:spcAft>
                <a:spcPts val="600"/>
              </a:spcAft>
              <a:buClr>
                <a:schemeClr val="accent1"/>
              </a:buClr>
              <a:buSzPct val="85000"/>
              <a:buFont typeface="Wingdings 2" pitchFamily="18" charset="2"/>
              <a:buChar char=""/>
            </a:pPr>
            <a:r>
              <a:rPr lang="en-US" sz="2800" dirty="0" smtClean="0">
                <a:solidFill>
                  <a:schemeClr val="tx1"/>
                </a:solidFill>
              </a:rPr>
              <a:t>Organic agriculture</a:t>
            </a:r>
          </a:p>
          <a:p>
            <a:pPr marL="273050" lvl="1">
              <a:spcBef>
                <a:spcPts val="600"/>
              </a:spcBef>
              <a:spcAft>
                <a:spcPts val="600"/>
              </a:spcAft>
              <a:buClr>
                <a:schemeClr val="accent1"/>
              </a:buClr>
              <a:buSzPct val="85000"/>
              <a:buFont typeface="Wingdings 2" pitchFamily="18" charset="2"/>
              <a:buChar char=""/>
            </a:pPr>
            <a:r>
              <a:rPr lang="en-US" sz="2800" dirty="0" smtClean="0">
                <a:solidFill>
                  <a:schemeClr val="tx1"/>
                </a:solidFill>
              </a:rPr>
              <a:t>Permaculture</a:t>
            </a:r>
          </a:p>
          <a:p>
            <a:pPr marL="273050" lvl="1">
              <a:spcBef>
                <a:spcPts val="600"/>
              </a:spcBef>
              <a:spcAft>
                <a:spcPts val="600"/>
              </a:spcAft>
              <a:buClr>
                <a:schemeClr val="accent1"/>
              </a:buClr>
              <a:buSzPct val="85000"/>
              <a:buFont typeface="Wingdings 2" pitchFamily="18" charset="2"/>
              <a:buChar char=""/>
            </a:pPr>
            <a:r>
              <a:rPr lang="en-US" sz="2800" dirty="0" smtClean="0">
                <a:solidFill>
                  <a:schemeClr val="tx1"/>
                </a:solidFill>
              </a:rPr>
              <a:t>Ecological agriculture</a:t>
            </a:r>
          </a:p>
          <a:p>
            <a:pPr marL="273050" lvl="1">
              <a:spcBef>
                <a:spcPts val="600"/>
              </a:spcBef>
              <a:spcAft>
                <a:spcPts val="600"/>
              </a:spcAft>
              <a:buClr>
                <a:schemeClr val="accent1"/>
              </a:buClr>
              <a:buSzPct val="85000"/>
              <a:buFont typeface="Wingdings 2" pitchFamily="18" charset="2"/>
              <a:buChar char=""/>
            </a:pPr>
            <a:r>
              <a:rPr lang="en-US" sz="2800" dirty="0" smtClean="0">
                <a:solidFill>
                  <a:schemeClr val="tx1"/>
                </a:solidFill>
              </a:rPr>
              <a:t>Conservation farming</a:t>
            </a:r>
          </a:p>
          <a:p>
            <a:pPr marL="273050" lvl="1">
              <a:spcBef>
                <a:spcPts val="600"/>
              </a:spcBef>
              <a:spcAft>
                <a:spcPts val="600"/>
              </a:spcAft>
              <a:buClr>
                <a:schemeClr val="accent1"/>
              </a:buClr>
              <a:buSzPct val="85000"/>
              <a:buFont typeface="Wingdings 2" pitchFamily="18" charset="2"/>
              <a:buChar char=""/>
            </a:pPr>
            <a:r>
              <a:rPr lang="en-US" sz="2800" dirty="0" smtClean="0">
                <a:solidFill>
                  <a:schemeClr val="tx1"/>
                </a:solidFill>
              </a:rPr>
              <a:t>Climate-smart agriculture</a:t>
            </a:r>
          </a:p>
          <a:p>
            <a:pPr marL="273050" lvl="1">
              <a:spcBef>
                <a:spcPts val="600"/>
              </a:spcBef>
              <a:spcAft>
                <a:spcPts val="600"/>
              </a:spcAft>
              <a:buClr>
                <a:schemeClr val="accent1"/>
              </a:buClr>
              <a:buSzPct val="85000"/>
              <a:buFont typeface="Wingdings 2" pitchFamily="18" charset="2"/>
              <a:buChar char=""/>
            </a:pPr>
            <a:endParaRPr lang="en-US" sz="2800" dirty="0">
              <a:solidFill>
                <a:schemeClr val="tx1"/>
              </a:solidFill>
            </a:endParaRPr>
          </a:p>
        </p:txBody>
      </p:sp>
    </p:spTree>
    <p:extLst>
      <p:ext uri="{BB962C8B-B14F-4D97-AF65-F5344CB8AC3E}">
        <p14:creationId xmlns:p14="http://schemas.microsoft.com/office/powerpoint/2010/main" val="378152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7013448" cy="1066800"/>
          </a:xfrm>
        </p:spPr>
        <p:txBody>
          <a:bodyPr/>
          <a:lstStyle/>
          <a:p>
            <a:r>
              <a:rPr lang="en-US" sz="3200" dirty="0" smtClean="0"/>
              <a:t>Ecosystem-based Commercial Agriculture </a:t>
            </a:r>
            <a:endParaRPr lang="en-US" dirty="0"/>
          </a:p>
        </p:txBody>
      </p:sp>
      <p:sp>
        <p:nvSpPr>
          <p:cNvPr id="3" name="Content Placeholder 2"/>
          <p:cNvSpPr>
            <a:spLocks noGrp="1"/>
          </p:cNvSpPr>
          <p:nvPr>
            <p:ph sz="quarter" idx="1"/>
          </p:nvPr>
        </p:nvSpPr>
        <p:spPr>
          <a:xfrm>
            <a:off x="152400" y="1371600"/>
            <a:ext cx="8839200" cy="4572000"/>
          </a:xfrm>
        </p:spPr>
        <p:txBody>
          <a:bodyPr/>
          <a:lstStyle/>
          <a:p>
            <a:pPr marL="273050" lvl="1">
              <a:spcBef>
                <a:spcPts val="600"/>
              </a:spcBef>
              <a:spcAft>
                <a:spcPts val="600"/>
              </a:spcAft>
              <a:buClr>
                <a:schemeClr val="accent1"/>
              </a:buClr>
              <a:buSzPct val="85000"/>
              <a:buFont typeface="Wingdings 2" pitchFamily="18" charset="2"/>
              <a:buChar char=""/>
            </a:pPr>
            <a:r>
              <a:rPr lang="en-US" sz="2800" dirty="0">
                <a:solidFill>
                  <a:schemeClr val="tx1"/>
                </a:solidFill>
              </a:rPr>
              <a:t>Why: to create a pathway for structural transformation, especially sustainable economic growth of Nepal balancing environmental sustainability, social justice and equity, and economic efficiency</a:t>
            </a:r>
          </a:p>
        </p:txBody>
      </p:sp>
    </p:spTree>
    <p:extLst>
      <p:ext uri="{BB962C8B-B14F-4D97-AF65-F5344CB8AC3E}">
        <p14:creationId xmlns:p14="http://schemas.microsoft.com/office/powerpoint/2010/main" val="344421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Situation</a:t>
            </a:r>
            <a:endParaRPr lang="en-US" dirty="0"/>
          </a:p>
        </p:txBody>
      </p:sp>
      <p:sp>
        <p:nvSpPr>
          <p:cNvPr id="3" name="Content Placeholder 2"/>
          <p:cNvSpPr>
            <a:spLocks noGrp="1"/>
          </p:cNvSpPr>
          <p:nvPr>
            <p:ph sz="quarter" idx="1"/>
          </p:nvPr>
        </p:nvSpPr>
        <p:spPr>
          <a:xfrm>
            <a:off x="304800" y="1447800"/>
            <a:ext cx="8503920" cy="4572000"/>
          </a:xfrm>
        </p:spPr>
        <p:txBody>
          <a:bodyPr/>
          <a:lstStyle/>
          <a:p>
            <a:r>
              <a:rPr lang="en-US" dirty="0"/>
              <a:t>Agriculture sector </a:t>
            </a:r>
            <a:r>
              <a:rPr lang="en-US" dirty="0" smtClean="0"/>
              <a:t>still dominates </a:t>
            </a:r>
            <a:r>
              <a:rPr lang="en-US" dirty="0"/>
              <a:t>the economy providing </a:t>
            </a:r>
            <a:r>
              <a:rPr lang="en-US" dirty="0" smtClean="0"/>
              <a:t>about 1/3</a:t>
            </a:r>
            <a:r>
              <a:rPr lang="en-US" baseline="30000" dirty="0" smtClean="0"/>
              <a:t>rd</a:t>
            </a:r>
            <a:r>
              <a:rPr lang="en-US" dirty="0" smtClean="0"/>
              <a:t> of </a:t>
            </a:r>
            <a:r>
              <a:rPr lang="en-US" dirty="0"/>
              <a:t>the GDP and absorbing about </a:t>
            </a:r>
            <a:r>
              <a:rPr lang="en-US" dirty="0" smtClean="0"/>
              <a:t>2/3</a:t>
            </a:r>
            <a:r>
              <a:rPr lang="en-US" baseline="30000" dirty="0" smtClean="0"/>
              <a:t>rd</a:t>
            </a:r>
            <a:r>
              <a:rPr lang="en-US" dirty="0" smtClean="0"/>
              <a:t> of </a:t>
            </a:r>
            <a:r>
              <a:rPr lang="en-US" dirty="0"/>
              <a:t>country’s labor </a:t>
            </a:r>
            <a:r>
              <a:rPr lang="en-US" dirty="0" smtClean="0"/>
              <a:t>force, of which 60% are food deficit</a:t>
            </a:r>
          </a:p>
          <a:p>
            <a:r>
              <a:rPr lang="en-GB" dirty="0" smtClean="0"/>
              <a:t>Dominated </a:t>
            </a:r>
            <a:r>
              <a:rPr lang="en-GB" dirty="0"/>
              <a:t>by subsistence farming, land fragmentation, and low level of </a:t>
            </a:r>
            <a:r>
              <a:rPr lang="en-GB" dirty="0" smtClean="0"/>
              <a:t>knowledge, </a:t>
            </a:r>
            <a:r>
              <a:rPr lang="en-GB" dirty="0"/>
              <a:t>and suffers with low productivity and </a:t>
            </a:r>
            <a:r>
              <a:rPr lang="en-GB" dirty="0" smtClean="0"/>
              <a:t>production</a:t>
            </a:r>
          </a:p>
          <a:p>
            <a:r>
              <a:rPr lang="en-US" dirty="0" smtClean="0"/>
              <a:t>As a result, the poor are becoming poorer and </a:t>
            </a:r>
            <a:r>
              <a:rPr lang="en-US" dirty="0"/>
              <a:t>we are suffering with a severe food deficit (two out of every three Nepalese</a:t>
            </a:r>
            <a:r>
              <a:rPr lang="en-GB" dirty="0"/>
              <a:t> are food unsecured</a:t>
            </a:r>
            <a:r>
              <a:rPr lang="en-GB" dirty="0" smtClean="0"/>
              <a:t>)</a:t>
            </a:r>
            <a:endParaRPr lang="en-US" dirty="0"/>
          </a:p>
        </p:txBody>
      </p:sp>
    </p:spTree>
    <p:extLst>
      <p:ext uri="{BB962C8B-B14F-4D97-AF65-F5344CB8AC3E}">
        <p14:creationId xmlns:p14="http://schemas.microsoft.com/office/powerpoint/2010/main" val="2656548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Situation</a:t>
            </a:r>
          </a:p>
        </p:txBody>
      </p:sp>
      <p:sp>
        <p:nvSpPr>
          <p:cNvPr id="3" name="Content Placeholder 2"/>
          <p:cNvSpPr>
            <a:spLocks noGrp="1"/>
          </p:cNvSpPr>
          <p:nvPr>
            <p:ph sz="quarter" idx="1"/>
          </p:nvPr>
        </p:nvSpPr>
        <p:spPr/>
        <p:txBody>
          <a:bodyPr/>
          <a:lstStyle/>
          <a:p>
            <a:r>
              <a:rPr lang="en-GB" dirty="0"/>
              <a:t>Negative perception among the local people towards farming as menial, tedious and an un-prestigious employment </a:t>
            </a:r>
          </a:p>
          <a:p>
            <a:r>
              <a:rPr lang="en-GB" dirty="0"/>
              <a:t>Led the rural people, especially youths, to migrate to urban areas and abroad in search of better livelihood opportunities and higher </a:t>
            </a:r>
            <a:r>
              <a:rPr lang="en-GB" dirty="0" smtClean="0"/>
              <a:t>incomes - Every </a:t>
            </a:r>
            <a:r>
              <a:rPr lang="en-GB" dirty="0"/>
              <a:t>day </a:t>
            </a:r>
            <a:r>
              <a:rPr lang="en-GB" dirty="0" smtClean="0"/>
              <a:t>about 1,500 </a:t>
            </a:r>
            <a:r>
              <a:rPr lang="en-GB" dirty="0"/>
              <a:t>youths leave for foreign jobs often leaving their children and elderly family </a:t>
            </a:r>
            <a:r>
              <a:rPr lang="en-GB" dirty="0" smtClean="0"/>
              <a:t>behind</a:t>
            </a:r>
          </a:p>
          <a:p>
            <a:endParaRPr lang="en-US" sz="2400" dirty="0"/>
          </a:p>
        </p:txBody>
      </p:sp>
    </p:spTree>
    <p:extLst>
      <p:ext uri="{BB962C8B-B14F-4D97-AF65-F5344CB8AC3E}">
        <p14:creationId xmlns:p14="http://schemas.microsoft.com/office/powerpoint/2010/main" val="4156606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solidFill>
          <a:schemeClr val="bg1">
            <a:alpha val="80000"/>
          </a:schemeClr>
        </a:solidFill>
      </a:spPr>
      <a:bodyPr vert="horz" anchor="ctr">
        <a:no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4000" b="0" i="0" u="none" strike="noStrike" kern="1200" cap="none" spc="0" normalizeH="0" baseline="0" noProof="0" dirty="0" smtClean="0">
            <a:ln>
              <a:noFill/>
            </a:ln>
            <a:solidFill>
              <a:srgbClr val="00B050"/>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1_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23693</TotalTime>
  <Words>1753</Words>
  <Application>Microsoft Macintosh PowerPoint</Application>
  <PresentationFormat>On-screen Show (4:3)</PresentationFormat>
  <Paragraphs>201</Paragraphs>
  <Slides>24</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Georgia</vt:lpstr>
      <vt:lpstr>ＭＳ 明朝</vt:lpstr>
      <vt:lpstr>Symbol</vt:lpstr>
      <vt:lpstr>Times New Roman</vt:lpstr>
      <vt:lpstr>Wingdings</vt:lpstr>
      <vt:lpstr>Wingdings 2</vt:lpstr>
      <vt:lpstr>Civic</vt:lpstr>
      <vt:lpstr>1_Civic</vt:lpstr>
      <vt:lpstr>2_Civic</vt:lpstr>
      <vt:lpstr>Investing on Ecosystem-based Commercial Agriculture in Nepal: A Pathway for Sustainable Growth</vt:lpstr>
      <vt:lpstr>Outline</vt:lpstr>
      <vt:lpstr>ANSAB </vt:lpstr>
      <vt:lpstr>Ecosystem-based Commercial Agriculture </vt:lpstr>
      <vt:lpstr>Ecosystem-based Commercial Agriculture </vt:lpstr>
      <vt:lpstr>Terms Closely Related to ECA </vt:lpstr>
      <vt:lpstr>Ecosystem-based Commercial Agriculture </vt:lpstr>
      <vt:lpstr>Present Situation</vt:lpstr>
      <vt:lpstr>Present Situation</vt:lpstr>
      <vt:lpstr>Present Situation</vt:lpstr>
      <vt:lpstr>Comparative Advantage</vt:lpstr>
      <vt:lpstr>Comparative Advantage</vt:lpstr>
      <vt:lpstr>Ways Forward</vt:lpstr>
      <vt:lpstr>PowerPoint Presentation</vt:lpstr>
      <vt:lpstr>PowerPoint Presentation</vt:lpstr>
      <vt:lpstr>Agri-business Models</vt:lpstr>
      <vt:lpstr>PowerPoint Presentation</vt:lpstr>
      <vt:lpstr>Standards for sustainable agriculture &amp; responsible business practices</vt:lpstr>
      <vt:lpstr>Promote industrial competitiveness &amp; growth</vt:lpstr>
      <vt:lpstr>Promote industrial competitiveness &amp; growth</vt:lpstr>
      <vt:lpstr>Create enabling environment for agriculture</vt:lpstr>
      <vt:lpstr>Create enabling environment for agriculture</vt:lpstr>
      <vt:lpstr>Create enabling environment for agriculture</vt:lpstr>
      <vt:lpstr>Thank You!</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Bhishma</dc:creator>
  <cp:keywords/>
  <dc:description/>
  <cp:lastModifiedBy>Microsoft Office User</cp:lastModifiedBy>
  <cp:revision>268</cp:revision>
  <cp:lastPrinted>2014-04-04T10:27:15Z</cp:lastPrinted>
  <dcterms:created xsi:type="dcterms:W3CDTF">2009-03-11T11:20:39Z</dcterms:created>
  <dcterms:modified xsi:type="dcterms:W3CDTF">2017-09-07T05:45:33Z</dcterms:modified>
  <cp:category/>
</cp:coreProperties>
</file>